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Lst>
  <p:sldSz cy="5143500" cx="9144000"/>
  <p:notesSz cx="6858000" cy="9144000"/>
  <p:embeddedFontLst>
    <p:embeddedFont>
      <p:font typeface="Lato"/>
      <p:regular r:id="rId68"/>
      <p:bold r:id="rId69"/>
      <p:italic r:id="rId70"/>
      <p:boldItalic r:id="rId71"/>
    </p:embeddedFont>
    <p:embeddedFont>
      <p:font typeface="Lora"/>
      <p:regular r:id="rId72"/>
      <p:bold r:id="rId73"/>
      <p:italic r:id="rId74"/>
      <p:boldItalic r:id="rId7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Lora-bold.fntdata"/><Relationship Id="rId72" Type="http://schemas.openxmlformats.org/officeDocument/2006/relationships/font" Target="fonts/Lora-regular.fntdata"/><Relationship Id="rId31" Type="http://schemas.openxmlformats.org/officeDocument/2006/relationships/slide" Target="slides/slide26.xml"/><Relationship Id="rId75" Type="http://schemas.openxmlformats.org/officeDocument/2006/relationships/font" Target="fonts/Lora-boldItalic.fntdata"/><Relationship Id="rId30" Type="http://schemas.openxmlformats.org/officeDocument/2006/relationships/slide" Target="slides/slide25.xml"/><Relationship Id="rId74" Type="http://schemas.openxmlformats.org/officeDocument/2006/relationships/font" Target="fonts/Lora-italic.fntdata"/><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Lato-boldItalic.fntdata"/><Relationship Id="rId70" Type="http://schemas.openxmlformats.org/officeDocument/2006/relationships/font" Target="fonts/Lato-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font" Target="fonts/Lato-regular.fntdata"/><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Lato-bold.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Taha</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ad18f32a1f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ad18f32a1f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ad6077f671_2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ad6077f671_2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50">
                <a:solidFill>
                  <a:srgbClr val="222222"/>
                </a:solidFill>
                <a:highlight>
                  <a:srgbClr val="FFFFFF"/>
                </a:highlight>
                <a:latin typeface="Times New Roman"/>
                <a:ea typeface="Times New Roman"/>
                <a:cs typeface="Times New Roman"/>
                <a:sym typeface="Times New Roman"/>
              </a:rPr>
              <a:t>optical density of states </a:t>
            </a:r>
            <a:r>
              <a:rPr i="1" lang="en" sz="1350">
                <a:solidFill>
                  <a:srgbClr val="222222"/>
                </a:solidFill>
                <a:highlight>
                  <a:srgbClr val="FFFFFF"/>
                </a:highlight>
                <a:latin typeface="Times New Roman"/>
                <a:ea typeface="Times New Roman"/>
                <a:cs typeface="Times New Roman"/>
                <a:sym typeface="Times New Roman"/>
              </a:rPr>
              <a:t>ρ</a:t>
            </a:r>
            <a:r>
              <a:rPr lang="en" sz="1350">
                <a:solidFill>
                  <a:srgbClr val="222222"/>
                </a:solidFill>
                <a:highlight>
                  <a:srgbClr val="FFFFFF"/>
                </a:highlight>
                <a:latin typeface="Times New Roman"/>
                <a:ea typeface="Times New Roman"/>
                <a:cs typeface="Times New Roman"/>
                <a:sym typeface="Times New Roman"/>
              </a:rPr>
              <a:t> and the generalized Bose–Einstein distribution </a:t>
            </a:r>
            <a:r>
              <a:rPr i="1" lang="en" sz="1350">
                <a:solidFill>
                  <a:srgbClr val="222222"/>
                </a:solidFill>
                <a:highlight>
                  <a:srgbClr val="FFFFFF"/>
                </a:highlight>
                <a:latin typeface="Times New Roman"/>
                <a:ea typeface="Times New Roman"/>
                <a:cs typeface="Times New Roman"/>
                <a:sym typeface="Times New Roman"/>
              </a:rPr>
              <a:t>F</a:t>
            </a:r>
            <a:r>
              <a:rPr lang="en" sz="1350">
                <a:solidFill>
                  <a:srgbClr val="222222"/>
                </a:solidFill>
                <a:highlight>
                  <a:srgbClr val="FFFFFF"/>
                </a:highlight>
                <a:latin typeface="Times New Roman"/>
                <a:ea typeface="Times New Roman"/>
                <a:cs typeface="Times New Roman"/>
                <a:sym typeface="Times New Roman"/>
              </a:rPr>
              <a:t> as</a:t>
            </a:r>
            <a:endParaRPr sz="1350">
              <a:solidFill>
                <a:srgbClr val="222222"/>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t/>
            </a:r>
            <a:endParaRPr sz="1350">
              <a:solidFill>
                <a:srgbClr val="222222"/>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350">
                <a:solidFill>
                  <a:srgbClr val="222222"/>
                </a:solidFill>
                <a:highlight>
                  <a:srgbClr val="FFFFFF"/>
                </a:highlight>
                <a:latin typeface="Times New Roman"/>
                <a:ea typeface="Times New Roman"/>
                <a:cs typeface="Times New Roman"/>
                <a:sym typeface="Times New Roman"/>
              </a:rPr>
              <a:t>The irradiance </a:t>
            </a:r>
            <a:endParaRPr sz="1350">
              <a:solidFill>
                <a:srgbClr val="222222"/>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700">
                <a:solidFill>
                  <a:srgbClr val="222222"/>
                </a:solidFill>
                <a:highlight>
                  <a:srgbClr val="FFFFFF"/>
                </a:highlight>
                <a:latin typeface="Times New Roman"/>
                <a:ea typeface="Times New Roman"/>
                <a:cs typeface="Times New Roman"/>
                <a:sym typeface="Times New Roman"/>
              </a:rPr>
              <a:t>J</a:t>
            </a:r>
            <a:endParaRPr sz="1700">
              <a:solidFill>
                <a:srgbClr val="222222"/>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rPr lang="en" sz="1350">
                <a:solidFill>
                  <a:srgbClr val="222222"/>
                </a:solidFill>
                <a:highlight>
                  <a:srgbClr val="FFFFFF"/>
                </a:highlight>
                <a:latin typeface="Times New Roman"/>
                <a:ea typeface="Times New Roman"/>
                <a:cs typeface="Times New Roman"/>
                <a:sym typeface="Times New Roman"/>
              </a:rPr>
              <a:t>J of the object, including the luminescence above the bandgap (</a:t>
            </a:r>
            <a:r>
              <a:rPr i="1" lang="en" sz="1350">
                <a:solidFill>
                  <a:srgbClr val="222222"/>
                </a:solidFill>
                <a:highlight>
                  <a:srgbClr val="FFFFFF"/>
                </a:highlight>
                <a:latin typeface="Times New Roman"/>
                <a:ea typeface="Times New Roman"/>
                <a:cs typeface="Times New Roman"/>
                <a:sym typeface="Times New Roman"/>
              </a:rPr>
              <a:t>E</a:t>
            </a:r>
            <a:r>
              <a:rPr lang="en" sz="1000">
                <a:solidFill>
                  <a:srgbClr val="222222"/>
                </a:solidFill>
                <a:highlight>
                  <a:srgbClr val="FFFFFF"/>
                </a:highlight>
                <a:latin typeface="Times New Roman"/>
                <a:ea typeface="Times New Roman"/>
                <a:cs typeface="Times New Roman"/>
                <a:sym typeface="Times New Roman"/>
              </a:rPr>
              <a:t>g</a:t>
            </a:r>
            <a:r>
              <a:rPr lang="en" sz="1350">
                <a:solidFill>
                  <a:srgbClr val="222222"/>
                </a:solidFill>
                <a:highlight>
                  <a:srgbClr val="FFFFFF"/>
                </a:highlight>
                <a:latin typeface="Times New Roman"/>
                <a:ea typeface="Times New Roman"/>
                <a:cs typeface="Times New Roman"/>
                <a:sym typeface="Times New Roman"/>
              </a:rPr>
              <a:t>) and the thermal radiation below the gap, is consequently given by</a:t>
            </a:r>
            <a:endParaRPr sz="1350">
              <a:solidFill>
                <a:srgbClr val="222222"/>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t/>
            </a:r>
            <a:endParaRPr sz="1350">
              <a:solidFill>
                <a:srgbClr val="222222"/>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rPr lang="en" sz="1350">
                <a:solidFill>
                  <a:srgbClr val="222222"/>
                </a:solidFill>
                <a:highlight>
                  <a:srgbClr val="FFFFFF"/>
                </a:highlight>
                <a:latin typeface="Times New Roman"/>
                <a:ea typeface="Times New Roman"/>
                <a:cs typeface="Times New Roman"/>
                <a:sym typeface="Times New Roman"/>
              </a:rPr>
              <a:t> </a:t>
            </a:r>
            <a:r>
              <a:rPr i="1" lang="en" sz="1350">
                <a:solidFill>
                  <a:srgbClr val="222222"/>
                </a:solidFill>
                <a:highlight>
                  <a:srgbClr val="FFFFFF"/>
                </a:highlight>
                <a:latin typeface="Times New Roman"/>
                <a:ea typeface="Times New Roman"/>
                <a:cs typeface="Times New Roman"/>
                <a:sym typeface="Times New Roman"/>
              </a:rPr>
              <a:t>P</a:t>
            </a:r>
            <a:r>
              <a:rPr lang="en" sz="1350">
                <a:solidFill>
                  <a:srgbClr val="222222"/>
                </a:solidFill>
                <a:highlight>
                  <a:srgbClr val="FFFFFF"/>
                </a:highlight>
                <a:latin typeface="Times New Roman"/>
                <a:ea typeface="Times New Roman"/>
                <a:cs typeface="Times New Roman"/>
                <a:sym typeface="Times New Roman"/>
              </a:rPr>
              <a:t> per unit surface area needed to drive the light emission of an LED in a lossless thermophotonic system, consisting of the emitter and the (here homogeneous) environment absorbing the radiation, is correspondingly</a:t>
            </a:r>
            <a:endParaRPr sz="1350">
              <a:solidFill>
                <a:srgbClr val="222222"/>
              </a:solidFill>
              <a:highlight>
                <a:srgbClr val="FFFFFF"/>
              </a:highlight>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a8d622845e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a8d622845e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ad6077f671_2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ad6077f671_2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a8d622845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a8d622845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ad6077f671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ad6077f671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Zach I like this slide and it’s a good way to introduce methods of thermoelectric characterization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ad6077f671_2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ad6077f671_2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a53c8752eb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a53c8752eb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Linear External Temp</a:t>
            </a:r>
            <a:endParaRPr/>
          </a:p>
          <a:p>
            <a:pPr indent="0" lvl="0" marL="0" rtl="0" algn="l">
              <a:spcBef>
                <a:spcPts val="0"/>
              </a:spcBef>
              <a:spcAft>
                <a:spcPts val="0"/>
              </a:spcAft>
              <a:buNone/>
            </a:pPr>
            <a:r>
              <a:rPr lang="en"/>
              <a:t>Logarithmic</a:t>
            </a:r>
            <a:r>
              <a:rPr lang="en"/>
              <a:t> Internal Temp</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a56913ec87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a56913ec87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a53c8752eb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a53c8752eb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Theoretically:</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Rate of phonon flux in one direction matches rate of electron flux in the other direction as the system becomes reasonably warm and the difference in temp across a distance becomes large. Temp difference is limited by power which... the efficiency of electrons as majority thermal energy carriers drops off logarithmically with decreased power and also with large temperature once you lose thermoelectric efficiency. </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994ee497f8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994ee497f8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Taha</a:t>
            </a:r>
            <a:endParaRPr u="sng"/>
          </a:p>
          <a:p>
            <a:pPr indent="-298450" lvl="0" marL="457200" rtl="0" algn="l">
              <a:spcBef>
                <a:spcPts val="0"/>
              </a:spcBef>
              <a:spcAft>
                <a:spcPts val="0"/>
              </a:spcAft>
              <a:buSzPts val="1100"/>
              <a:buChar char="-"/>
            </a:pPr>
            <a:r>
              <a:rPr lang="en"/>
              <a:t>Our goal is to verify our machine learning algorithm and synthesize a new novel thermoelectric material as an alternative to BiTe.</a:t>
            </a:r>
            <a:endParaRPr/>
          </a:p>
          <a:p>
            <a:pPr indent="-298450" lvl="0" marL="457200" rtl="0" algn="l">
              <a:spcBef>
                <a:spcPts val="0"/>
              </a:spcBef>
              <a:spcAft>
                <a:spcPts val="0"/>
              </a:spcAft>
              <a:buSzPts val="1100"/>
              <a:buChar char="-"/>
            </a:pPr>
            <a:r>
              <a:rPr lang="en"/>
              <a:t>This material must be thermodynamically stable, have a high zT and Seebeck coefficient (S)</a:t>
            </a:r>
            <a:endParaRPr/>
          </a:p>
          <a:p>
            <a:pPr indent="-298450" lvl="0" marL="457200" rtl="0" algn="l">
              <a:spcBef>
                <a:spcPts val="0"/>
              </a:spcBef>
              <a:spcAft>
                <a:spcPts val="0"/>
              </a:spcAft>
              <a:buSzPts val="1100"/>
              <a:buChar char="-"/>
            </a:pPr>
            <a:r>
              <a:rPr lang="en"/>
              <a:t>Want to</a:t>
            </a:r>
            <a:endParaRPr/>
          </a:p>
          <a:p>
            <a:pPr indent="-298450" lvl="0" marL="457200" rtl="0" algn="l">
              <a:spcBef>
                <a:spcPts val="0"/>
              </a:spcBef>
              <a:spcAft>
                <a:spcPts val="0"/>
              </a:spcAft>
              <a:buSzPts val="1100"/>
              <a:buChar char="-"/>
            </a:pPr>
            <a:r>
              <a:rPr lang="en"/>
              <a:t>Quick, cheap synthesis, and no safety concerns if handled properly</a:t>
            </a:r>
            <a:endParaRPr/>
          </a:p>
          <a:p>
            <a:pPr indent="-298450" lvl="0" marL="457200" rtl="0" algn="l">
              <a:spcBef>
                <a:spcPts val="0"/>
              </a:spcBef>
              <a:spcAft>
                <a:spcPts val="0"/>
              </a:spcAft>
              <a:buSzPts val="1100"/>
              <a:buChar char="-"/>
            </a:pPr>
            <a:r>
              <a:rPr lang="en"/>
              <a:t>Crystallographic and optical characterization to confirm material / cubic structure with XRD and SEM</a:t>
            </a:r>
            <a:endParaRPr/>
          </a:p>
          <a:p>
            <a:pPr indent="-298450" lvl="0" marL="457200" rtl="0" algn="l">
              <a:spcBef>
                <a:spcPts val="0"/>
              </a:spcBef>
              <a:spcAft>
                <a:spcPts val="0"/>
              </a:spcAft>
              <a:buSzPts val="1100"/>
              <a:buChar char="-"/>
            </a:pPr>
            <a:r>
              <a:rPr lang="en"/>
              <a:t>Thermoelectric characterization with Keithley 2000 and Arduino Uno (Terminal logging) to analyze </a:t>
            </a:r>
            <a:r>
              <a:rPr lang="en"/>
              <a:t>plausibility</a:t>
            </a:r>
            <a:r>
              <a:rPr lang="en"/>
              <a:t> and then calculate Seebeck &amp; zT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a56913ec87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a56913ec87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a3bdb1bd3d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a3bdb1bd3d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994ee497f8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994ee497f8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994ee497f8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994ee497f8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9cd6f0e818_3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9cd6f0e818_3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994ee497f8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994ee497f8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half heusler	perovskites</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994ee497f8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994ee497f8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994ee497f8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994ee497f8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Chase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c9de165106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c9de165106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Taha</a:t>
            </a:r>
            <a:r>
              <a:rPr lang="en" u="sng">
                <a:solidFill>
                  <a:schemeClr val="dk1"/>
                </a:solidFill>
              </a:rPr>
              <a:t> (slides 1, 2, 28, 29, and Characterization slides at the end)</a:t>
            </a:r>
            <a:endParaRPr u="sng">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Bi2Te3 is trigonal</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Sb2Se3 is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c9e38cdfe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c9e38cdfe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9cd6f0e818_3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9cd6f0e818_3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Taha</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c9e38cdfe9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c9e38cdfe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Machine learning predicted high values for Seebeck coefficient and figure of merit</a:t>
            </a:r>
            <a:endParaRPr/>
          </a:p>
          <a:p>
            <a:pPr indent="-298450" lvl="0" marL="457200" rtl="0" algn="l">
              <a:spcBef>
                <a:spcPts val="0"/>
              </a:spcBef>
              <a:spcAft>
                <a:spcPts val="0"/>
              </a:spcAft>
              <a:buSzPts val="1100"/>
              <a:buChar char="-"/>
            </a:pPr>
            <a:r>
              <a:rPr lang="en"/>
              <a:t>Crystal structure known and thermodynamically stable with low Gibbs energy of formation; phases consistent even with Sn doping!</a:t>
            </a:r>
            <a:endParaRPr/>
          </a:p>
          <a:p>
            <a:pPr indent="-298450" lvl="0" marL="457200" rtl="0" algn="l">
              <a:spcBef>
                <a:spcPts val="0"/>
              </a:spcBef>
              <a:spcAft>
                <a:spcPts val="0"/>
              </a:spcAft>
              <a:buSzPts val="1100"/>
              <a:buChar char="-"/>
            </a:pPr>
            <a:r>
              <a:rPr lang="en"/>
              <a:t>Not much research on Sb2Se3 for thermoelectrics and tuning BG (doping)</a:t>
            </a:r>
            <a:endParaRPr>
              <a:solidFill>
                <a:schemeClr val="dk1"/>
              </a:solidFill>
            </a:endParaRPr>
          </a:p>
          <a:p>
            <a:pPr indent="-298450" lvl="0" marL="457200" rtl="0" algn="l">
              <a:spcBef>
                <a:spcPts val="0"/>
              </a:spcBef>
              <a:spcAft>
                <a:spcPts val="0"/>
              </a:spcAft>
              <a:buSzPts val="1100"/>
              <a:buChar char="-"/>
            </a:pPr>
            <a:r>
              <a:rPr lang="en"/>
              <a:t>Cheap and inexpensive materials for quick synthesis (&lt;1 hour)</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c9de165106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c9de165106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c9de16510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c9de16510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c9de165106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c9de165106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c9de165106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c9de165106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c9e38cdfe9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c9e38cdfe9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c9e38cdfe9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c9e38cdfe9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cd4fbbd9a8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cd4fbbd9a8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cd4fbbd9a8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cd4fbbd9a8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d27622297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d27622297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thermoelectrics are topological insulators, but what is a </a:t>
            </a:r>
            <a:r>
              <a:rPr lang="en"/>
              <a:t>topological</a:t>
            </a:r>
            <a:r>
              <a:rPr lang="en"/>
              <a:t> </a:t>
            </a:r>
            <a:r>
              <a:rPr lang="en"/>
              <a:t>insulator</a:t>
            </a:r>
            <a:r>
              <a:rPr lang="en"/>
              <a:t> anyway? Basically you need semi metals with ultra small band gaps/inversions with ultra high </a:t>
            </a:r>
            <a:r>
              <a:rPr lang="en"/>
              <a:t>symmetry</a:t>
            </a:r>
            <a:r>
              <a:rPr lang="en"/>
              <a:t> in 3-D. This inversion creates a much more textured and unique electron band state. By conducting </a:t>
            </a:r>
            <a:r>
              <a:rPr lang="en"/>
              <a:t>electrons</a:t>
            </a:r>
            <a:r>
              <a:rPr lang="en"/>
              <a:t> only at the surface states and creating a highly 2-D nanoscopic crystalline </a:t>
            </a:r>
            <a:r>
              <a:rPr lang="en"/>
              <a:t>structure</a:t>
            </a:r>
            <a:r>
              <a:rPr lang="en"/>
              <a:t> we limit phonons </a:t>
            </a:r>
            <a:r>
              <a:rPr lang="en"/>
              <a:t>through the bulk of the material. It's</a:t>
            </a:r>
            <a:r>
              <a:rPr lang="en"/>
              <a:t> sort of like a hydrophilic material for electrons.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Topological hall effect induces inverted electron spin and this Isosymmetirac </a:t>
            </a:r>
            <a:r>
              <a:rPr lang="en"/>
              <a:t>polarization</a:t>
            </a:r>
            <a:r>
              <a:rPr lang="en"/>
              <a:t> of fermions dictates their favorability as a transport carrier. This inversion has two important sysmetries, (time and momentum) Momentum is </a:t>
            </a:r>
            <a:r>
              <a:rPr lang="en"/>
              <a:t>symmetrical</a:t>
            </a:r>
            <a:r>
              <a:rPr lang="en"/>
              <a:t> but time is not, berry </a:t>
            </a:r>
            <a:r>
              <a:rPr lang="en"/>
              <a:t>curvature</a:t>
            </a:r>
            <a:r>
              <a:rPr lang="en"/>
              <a:t> thus defines this relationship and an unequal particle relationship occurs </a:t>
            </a:r>
            <a:r>
              <a:rPr lang="en"/>
              <a:t>because</a:t>
            </a:r>
            <a:r>
              <a:rPr lang="en"/>
              <a:t> of this.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994ee497f8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994ee497f8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Taha</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d27622297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d27622297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cd4fbbd9a8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cd4fbbd9a8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cd4fbbd9a8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cd4fbbd9a8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c9e38cdfe9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c9e38cdfe9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State mateirals</a:t>
            </a:r>
            <a:endParaRPr/>
          </a:p>
          <a:p>
            <a:pPr indent="-298450" lvl="0" marL="457200" rtl="0" algn="l">
              <a:spcBef>
                <a:spcPts val="0"/>
              </a:spcBef>
              <a:spcAft>
                <a:spcPts val="0"/>
              </a:spcAft>
              <a:buSzPts val="1100"/>
              <a:buChar char="-"/>
            </a:pPr>
            <a:r>
              <a:rPr lang="en"/>
              <a:t>Reasons for both Sb (synthesis 1 and 2)</a:t>
            </a:r>
            <a:endParaRPr/>
          </a:p>
          <a:p>
            <a:pPr indent="-298450" lvl="0" marL="457200" rtl="0" algn="l">
              <a:spcBef>
                <a:spcPts val="0"/>
              </a:spcBef>
              <a:spcAft>
                <a:spcPts val="0"/>
              </a:spcAft>
              <a:buSzPts val="1100"/>
              <a:buChar char="-"/>
            </a:pPr>
            <a:r>
              <a:rPr lang="en"/>
              <a:t>Acetate cheaper</a:t>
            </a:r>
            <a:endParaRPr/>
          </a:p>
          <a:p>
            <a:pPr indent="-298450" lvl="0" marL="457200" rtl="0" algn="l">
              <a:spcBef>
                <a:spcPts val="0"/>
              </a:spcBef>
              <a:spcAft>
                <a:spcPts val="0"/>
              </a:spcAft>
              <a:buSzPts val="1100"/>
              <a:buChar char="-"/>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d018152b1a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d018152b1a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1700"/>
              </a:spcBef>
              <a:spcAft>
                <a:spcPts val="0"/>
              </a:spcAft>
              <a:buClr>
                <a:schemeClr val="dk1"/>
              </a:buClr>
              <a:buSzPts val="1100"/>
              <a:buFont typeface="Arial"/>
              <a:buNone/>
            </a:pPr>
            <a:r>
              <a:rPr b="1" lang="en" sz="1200">
                <a:solidFill>
                  <a:schemeClr val="dk1"/>
                </a:solidFill>
              </a:rPr>
              <a:t>2.1. Synthesis</a:t>
            </a:r>
            <a:endParaRPr b="1" sz="1200">
              <a:solidFill>
                <a:schemeClr val="dk1"/>
              </a:solidFill>
            </a:endParaRPr>
          </a:p>
          <a:p>
            <a:pPr indent="0" lvl="0" marL="0" rtl="0" algn="just">
              <a:lnSpc>
                <a:spcPct val="125000"/>
              </a:lnSpc>
              <a:spcBef>
                <a:spcPts val="1700"/>
              </a:spcBef>
              <a:spcAft>
                <a:spcPts val="0"/>
              </a:spcAft>
              <a:buClr>
                <a:schemeClr val="dk1"/>
              </a:buClr>
              <a:buSzPts val="1100"/>
              <a:buFont typeface="Arial"/>
              <a:buNone/>
            </a:pPr>
            <a:r>
              <a:rPr lang="en" sz="1200">
                <a:solidFill>
                  <a:schemeClr val="dk1"/>
                </a:solidFill>
              </a:rPr>
              <a:t>All chemicals were of analytical grade and were used as received. All glassware were acid-cleaned, and the ultrapure water was devoid of any trace of organics. The synthesis of Sb2Se3 is performed by a new redox method using antimony acetate and/or chloride salts, sodium selenite, hydrazine hydrate (N2H4H2O), and/or permanganate in neutral and basic aqueous solution, respectively. For the first reaction, Sb(CH3COO)3 (0.227 g, 0.750 mmol) and Na2SeO3 (0.259 g, 1.49 mmol) were weighted independently and then placed together into a 50 mL volumetric flask followed by the addition of 25 mL of pure water at room temperature. It is important to dissolve all the salts simultaneously via sonication to obtain the results desired. After the salts were completely dissolved, 3 mL of 80% hydrazine hydrate and NaOH (0.01 mol, pH = 10) is added dropwise to the solution followed by dilution to the 50 mL mark with pure water and then placed in a sonicator bath at 40°C for 40 min. After the addition of hydrazine, the solution turned turbid, and a white/beige precipitate appeared, which rapidly settled down, leaving a colorless solution. The solids are separated by filtration (Whatman filter paper) and washed with ethanol and pure water, followed by air drying at room temperature for characterization. The first reaction is summarized as</a:t>
            </a:r>
            <a:endParaRPr sz="1200">
              <a:solidFill>
                <a:schemeClr val="dk1"/>
              </a:solidFill>
            </a:endParaRPr>
          </a:p>
          <a:p>
            <a:pPr indent="0" lvl="0" marL="0" rtl="0" algn="just">
              <a:lnSpc>
                <a:spcPct val="125000"/>
              </a:lnSpc>
              <a:spcBef>
                <a:spcPts val="900"/>
              </a:spcBef>
              <a:spcAft>
                <a:spcPts val="0"/>
              </a:spcAft>
              <a:buClr>
                <a:schemeClr val="dk1"/>
              </a:buClr>
              <a:buSzPts val="1100"/>
              <a:buFont typeface="Arial"/>
              <a:buNone/>
            </a:pPr>
            <a:r>
              <a:rPr lang="en" sz="1200">
                <a:solidFill>
                  <a:schemeClr val="dk1"/>
                </a:solidFill>
              </a:rPr>
              <a:t>Note that we run the above reaction in the absence of NaOH as well. Since there were no noticeable differences in the color of the product with and without NaOH, we proceeded to change the salt type of the reaction. The only difference observed was in the amount of solids produced which were more in the presence of NaOH.</a:t>
            </a:r>
            <a:endParaRPr sz="1200">
              <a:solidFill>
                <a:schemeClr val="dk1"/>
              </a:solidFill>
            </a:endParaRPr>
          </a:p>
          <a:p>
            <a:pPr indent="0" lvl="0" marL="0" rtl="0" algn="just">
              <a:lnSpc>
                <a:spcPct val="125000"/>
              </a:lnSpc>
              <a:spcBef>
                <a:spcPts val="900"/>
              </a:spcBef>
              <a:spcAft>
                <a:spcPts val="0"/>
              </a:spcAft>
              <a:buClr>
                <a:schemeClr val="dk1"/>
              </a:buClr>
              <a:buSzPts val="1100"/>
              <a:buFont typeface="Arial"/>
              <a:buNone/>
            </a:pPr>
            <a:r>
              <a:rPr lang="en" sz="1200">
                <a:solidFill>
                  <a:schemeClr val="dk1"/>
                </a:solidFill>
              </a:rPr>
              <a:t>For the second reaction, the above process was repeated, except that SbCl3 was used in place of Sb(CH3COO)3 with no NaOH, to study the effect of salt type and pH on the reaction. In this case, the solids produced are black:</a:t>
            </a:r>
            <a:endParaRPr sz="1200">
              <a:solidFill>
                <a:schemeClr val="dk1"/>
              </a:solidFill>
            </a:endParaRPr>
          </a:p>
          <a:p>
            <a:pPr indent="0" lvl="0" marL="0" rtl="0" algn="just">
              <a:lnSpc>
                <a:spcPct val="125000"/>
              </a:lnSpc>
              <a:spcBef>
                <a:spcPts val="900"/>
              </a:spcBef>
              <a:spcAft>
                <a:spcPts val="0"/>
              </a:spcAft>
              <a:buClr>
                <a:schemeClr val="dk1"/>
              </a:buClr>
              <a:buSzPts val="1100"/>
              <a:buFont typeface="Arial"/>
              <a:buNone/>
            </a:pPr>
            <a:r>
              <a:rPr lang="en" sz="1200">
                <a:solidFill>
                  <a:schemeClr val="dk1"/>
                </a:solidFill>
              </a:rPr>
              <a:t>For the third reaction, the above process (reaction 1) is also repeated with minor changes; SbCl3 is used in place of Sb(CH3COO)3; KMnO4 is used together with hydrazine and NH3 in place of NaOH. The pH of this mixture was around 10. The solids produced are a mixture of reddish brown and black in color:</a:t>
            </a:r>
            <a:endParaRPr sz="1200">
              <a:solidFill>
                <a:schemeClr val="dk1"/>
              </a:solidFill>
            </a:endParaRPr>
          </a:p>
          <a:p>
            <a:pPr indent="0" lvl="0" marL="0" rtl="0" algn="just">
              <a:lnSpc>
                <a:spcPct val="125000"/>
              </a:lnSpc>
              <a:spcBef>
                <a:spcPts val="900"/>
              </a:spcBef>
              <a:spcAft>
                <a:spcPts val="0"/>
              </a:spcAft>
              <a:buClr>
                <a:schemeClr val="dk1"/>
              </a:buClr>
              <a:buSzPts val="1100"/>
              <a:buFont typeface="Arial"/>
              <a:buNone/>
            </a:pPr>
            <a:r>
              <a:rPr lang="en" sz="1200">
                <a:solidFill>
                  <a:schemeClr val="dk1"/>
                </a:solidFill>
              </a:rPr>
              <a:t>The pH of the permanganate solution was near neutral and unstable (reacts with water). The addition of NH3 (weak base) made the solution basic and stable. At this pH, the permanganate solution is purple and stable and the manganese is mostly Mn(VII).</a:t>
            </a:r>
            <a:endParaRPr>
              <a:solidFill>
                <a:schemeClr val="dk1"/>
              </a:solidFill>
            </a:endParaRPr>
          </a:p>
          <a:p>
            <a:pPr indent="0" lvl="0" marL="0" rtl="0" algn="l">
              <a:spcBef>
                <a:spcPts val="90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d018152b1a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d018152b1a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1700"/>
              </a:spcBef>
              <a:spcAft>
                <a:spcPts val="0"/>
              </a:spcAft>
              <a:buClr>
                <a:schemeClr val="dk1"/>
              </a:buClr>
              <a:buSzPts val="1100"/>
              <a:buFont typeface="Arial"/>
              <a:buNone/>
            </a:pPr>
            <a:r>
              <a:rPr b="1" lang="en" sz="1200">
                <a:solidFill>
                  <a:schemeClr val="dk1"/>
                </a:solidFill>
              </a:rPr>
              <a:t>2.1. Synthesis</a:t>
            </a:r>
            <a:endParaRPr b="1" sz="1200">
              <a:solidFill>
                <a:schemeClr val="dk1"/>
              </a:solidFill>
            </a:endParaRPr>
          </a:p>
          <a:p>
            <a:pPr indent="0" lvl="0" marL="0" rtl="0" algn="just">
              <a:lnSpc>
                <a:spcPct val="125000"/>
              </a:lnSpc>
              <a:spcBef>
                <a:spcPts val="1700"/>
              </a:spcBef>
              <a:spcAft>
                <a:spcPts val="0"/>
              </a:spcAft>
              <a:buClr>
                <a:schemeClr val="dk1"/>
              </a:buClr>
              <a:buSzPts val="1100"/>
              <a:buFont typeface="Arial"/>
              <a:buNone/>
            </a:pPr>
            <a:r>
              <a:rPr lang="en" sz="1200">
                <a:solidFill>
                  <a:schemeClr val="dk1"/>
                </a:solidFill>
              </a:rPr>
              <a:t>All chemicals were of analytical grade and were used as received. All glassware were acid-cleaned, and the ultrapure water was devoid of any trace of organics. The synthesis of Sb2Se3 is performed by a new redox method using antimony acetate and/or chloride salts, sodium selenite, hydrazine hydrate (N2H4H2O), and/or permanganate in neutral and basic aqueous solution, respectively. For the first reaction, Sb(CH3COO)3 (0.227 g, 0.750 mmol) and Na2SeO3 (0.259 g, 1.49 mmol) were weighted independently and then placed together into a 50 mL volumetric flask followed by the addition of 25 mL of pure water at room temperature. It is important to dissolve all the salts simultaneously via sonication to obtain the results desired. After the salts were completely dissolved, 3 mL of 80% hydrazine hydrate and NaOH (0.01 mol, pH = 10) is added dropwise to the solution followed by dilution to the 50 mL mark with pure water and then placed in a sonicator bath at 40°C for 40 min. After the addition of hydrazine, the solution turned turbid, and a white/beige precipitate appeared, which rapidly settled down, leaving a colorless solution. The solids are separated by filtration (Whatman filter paper) and washed with ethanol and pure water, followed by air drying at room temperature for characterization. The first reaction is summarized as</a:t>
            </a:r>
            <a:endParaRPr sz="1200">
              <a:solidFill>
                <a:schemeClr val="dk1"/>
              </a:solidFill>
            </a:endParaRPr>
          </a:p>
          <a:p>
            <a:pPr indent="0" lvl="0" marL="0" rtl="0" algn="just">
              <a:lnSpc>
                <a:spcPct val="125000"/>
              </a:lnSpc>
              <a:spcBef>
                <a:spcPts val="900"/>
              </a:spcBef>
              <a:spcAft>
                <a:spcPts val="0"/>
              </a:spcAft>
              <a:buClr>
                <a:schemeClr val="dk1"/>
              </a:buClr>
              <a:buSzPts val="1100"/>
              <a:buFont typeface="Arial"/>
              <a:buNone/>
            </a:pPr>
            <a:r>
              <a:rPr lang="en" sz="1200">
                <a:solidFill>
                  <a:schemeClr val="dk1"/>
                </a:solidFill>
              </a:rPr>
              <a:t>Note that we run the above reaction in the absence of NaOH as well. Since there were no noticeable differences in the color of the product with and without NaOH, we proceeded to change the salt type of the reaction. The only difference observed was in the amount of solids produced which were more in the presence of NaOH.</a:t>
            </a:r>
            <a:endParaRPr sz="1200">
              <a:solidFill>
                <a:schemeClr val="dk1"/>
              </a:solidFill>
            </a:endParaRPr>
          </a:p>
          <a:p>
            <a:pPr indent="0" lvl="0" marL="0" rtl="0" algn="just">
              <a:lnSpc>
                <a:spcPct val="125000"/>
              </a:lnSpc>
              <a:spcBef>
                <a:spcPts val="900"/>
              </a:spcBef>
              <a:spcAft>
                <a:spcPts val="0"/>
              </a:spcAft>
              <a:buClr>
                <a:schemeClr val="dk1"/>
              </a:buClr>
              <a:buSzPts val="1100"/>
              <a:buFont typeface="Arial"/>
              <a:buNone/>
            </a:pPr>
            <a:r>
              <a:rPr lang="en" sz="1200">
                <a:solidFill>
                  <a:schemeClr val="dk1"/>
                </a:solidFill>
              </a:rPr>
              <a:t>For the second reaction, the above process was repeated, except that SbCl3 was used in place of Sb(CH3COO)3 with no NaOH, to study the effect of salt type and pH on the reaction. In this case, the solids produced are black:</a:t>
            </a:r>
            <a:endParaRPr sz="1200">
              <a:solidFill>
                <a:schemeClr val="dk1"/>
              </a:solidFill>
            </a:endParaRPr>
          </a:p>
          <a:p>
            <a:pPr indent="0" lvl="0" marL="0" rtl="0" algn="just">
              <a:lnSpc>
                <a:spcPct val="125000"/>
              </a:lnSpc>
              <a:spcBef>
                <a:spcPts val="900"/>
              </a:spcBef>
              <a:spcAft>
                <a:spcPts val="0"/>
              </a:spcAft>
              <a:buClr>
                <a:schemeClr val="dk1"/>
              </a:buClr>
              <a:buSzPts val="1100"/>
              <a:buFont typeface="Arial"/>
              <a:buNone/>
            </a:pPr>
            <a:r>
              <a:rPr lang="en" sz="1200">
                <a:solidFill>
                  <a:schemeClr val="dk1"/>
                </a:solidFill>
              </a:rPr>
              <a:t>For the third reaction, the above process (reaction 1) is also repeated with minor changes; SbCl3 is used in place of Sb(CH3COO)3; KMnO4 is used together with hydrazine and NH3 in place of NaOH. The pH of this mixture was around 10. The solids produced are a mixture of reddish brown and black in color:</a:t>
            </a:r>
            <a:endParaRPr sz="1200">
              <a:solidFill>
                <a:schemeClr val="dk1"/>
              </a:solidFill>
            </a:endParaRPr>
          </a:p>
          <a:p>
            <a:pPr indent="0" lvl="0" marL="0" rtl="0" algn="just">
              <a:lnSpc>
                <a:spcPct val="125000"/>
              </a:lnSpc>
              <a:spcBef>
                <a:spcPts val="900"/>
              </a:spcBef>
              <a:spcAft>
                <a:spcPts val="900"/>
              </a:spcAft>
              <a:buClr>
                <a:schemeClr val="dk1"/>
              </a:buClr>
              <a:buSzPts val="1100"/>
              <a:buFont typeface="Arial"/>
              <a:buNone/>
            </a:pPr>
            <a:r>
              <a:rPr lang="en" sz="1200">
                <a:solidFill>
                  <a:schemeClr val="dk1"/>
                </a:solidFill>
              </a:rPr>
              <a:t>The pH of the permanganate solution was near neutral and unstable (reacts with water). The addition of NH3 (weak base) made the solution basic and stable. At this pH, the permanganate solution is purple and stable and the manganese is mostly Mn(VII).</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ca47a018f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ca47a018f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ca47a018f8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ca47a018f8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c9de165106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c9de165106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c9de165106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c9de165106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ad18f32a1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ad18f32a1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c9e38cdfe9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c9e38cdfe9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d276222973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d276222973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We added the same amounts of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cd4fbbd9a8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cd4fbbd9a8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d276222973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d276222973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Sputter with 5 um of gold</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cd4fbbd9a8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cd4fbbd9a8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d276222973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d276222973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d276222973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d276222973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d276222973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d276222973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d276222973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d276222973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c9e38cdfe9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c9e38cdfe9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ad6077f67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ad6077f67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Voltage changed immediately, whereas ΔT doesn’t =&gt; differential equation =&gt; integrate and divide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OLD: With multiple thermoelectrics the scale of thermal transfer decreases with the number of layers. So you need more and more watts to move less and less right? So maybe </a:t>
            </a:r>
            <a:r>
              <a:rPr lang="en"/>
              <a:t>that's</a:t>
            </a:r>
            <a:r>
              <a:rPr lang="en"/>
              <a:t> what the slide is about. </a:t>
            </a:r>
            <a:r>
              <a:rPr lang="en"/>
              <a:t>Because</a:t>
            </a:r>
            <a:r>
              <a:rPr lang="en"/>
              <a:t> COP of </a:t>
            </a:r>
            <a:r>
              <a:rPr lang="en"/>
              <a:t>thermoelectric</a:t>
            </a:r>
            <a:r>
              <a:rPr lang="en"/>
              <a:t> with ZT of 1.5 is about 15% carnot.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c9e38cdfe9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c9e38cdfe9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d018152b1a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d018152b1a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Taha</a:t>
            </a:r>
            <a:r>
              <a:rPr lang="en"/>
              <a:t> </a:t>
            </a:r>
            <a:r>
              <a:rPr b="1" lang="en"/>
              <a:t>*note we haven’t done this yet*</a:t>
            </a:r>
            <a:endParaRPr b="1"/>
          </a:p>
          <a:p>
            <a:pPr indent="-298450" lvl="0" marL="457200" rtl="0" algn="l">
              <a:spcBef>
                <a:spcPts val="0"/>
              </a:spcBef>
              <a:spcAft>
                <a:spcPts val="0"/>
              </a:spcAft>
              <a:buSzPts val="1100"/>
              <a:buChar char="-"/>
            </a:pPr>
            <a:r>
              <a:rPr lang="en"/>
              <a:t>XRD for crystallography and verification of our synthesis</a:t>
            </a:r>
            <a:endParaRPr/>
          </a:p>
          <a:p>
            <a:pPr indent="-298450" lvl="0" marL="457200" rtl="0" algn="l">
              <a:spcBef>
                <a:spcPts val="0"/>
              </a:spcBef>
              <a:spcAft>
                <a:spcPts val="0"/>
              </a:spcAft>
              <a:buSzPts val="1100"/>
              <a:buChar char="-"/>
            </a:pPr>
            <a:r>
              <a:rPr lang="en"/>
              <a:t>SEM for optical properties, grain boundaries, etc.</a:t>
            </a:r>
            <a:endParaRPr/>
          </a:p>
          <a:p>
            <a:pPr indent="-298450" lvl="0" marL="457200" rtl="0" algn="l">
              <a:spcBef>
                <a:spcPts val="0"/>
              </a:spcBef>
              <a:spcAft>
                <a:spcPts val="0"/>
              </a:spcAft>
              <a:buSzPts val="1100"/>
              <a:buChar char="-"/>
            </a:pPr>
            <a:r>
              <a:rPr lang="en"/>
              <a:t>Applied voltage/current from power supply and measured difference in temperature between the ends of the Sb2Se3 pellets</a:t>
            </a:r>
            <a:endParaRPr/>
          </a:p>
          <a:p>
            <a:pPr indent="-298450" lvl="0" marL="457200" rtl="0" algn="l">
              <a:spcBef>
                <a:spcPts val="0"/>
              </a:spcBef>
              <a:spcAft>
                <a:spcPts val="0"/>
              </a:spcAft>
              <a:buSzPts val="1100"/>
              <a:buChar char="-"/>
            </a:pPr>
            <a:r>
              <a:rPr lang="en"/>
              <a:t>Data will be logged with multimeter in lab, as well as a custom Arduino-based device which measures current, voltage, and temperature simultaneously</a:t>
            </a:r>
            <a:endParaRPr/>
          </a:p>
          <a:p>
            <a:pPr indent="-298450" lvl="0" marL="457200" rtl="0" algn="l">
              <a:spcBef>
                <a:spcPts val="0"/>
              </a:spcBef>
              <a:spcAft>
                <a:spcPts val="0"/>
              </a:spcAft>
              <a:buSzPts val="1100"/>
              <a:buChar char="-"/>
            </a:pPr>
            <a:r>
              <a:rPr lang="en"/>
              <a:t>Seebeck coefficients and figure of merit were calculated from V / ΔT data</a:t>
            </a:r>
            <a:endParaRPr/>
          </a:p>
          <a:p>
            <a:pPr indent="0" lvl="0" marL="45720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d018152b1a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d018152b1a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ca47a018f8_3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ca47a018f8_3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be48a678f4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be48a678f4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a53c8752e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a53c8752e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9CB9C"/>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6.png"/><Relationship Id="rId6"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9.jpg"/><Relationship Id="rId4" Type="http://schemas.openxmlformats.org/officeDocument/2006/relationships/image" Target="../media/image22.jpg"/><Relationship Id="rId5" Type="http://schemas.openxmlformats.org/officeDocument/2006/relationships/image" Target="../media/image2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1.png"/><Relationship Id="rId4" Type="http://schemas.openxmlformats.org/officeDocument/2006/relationships/image" Target="../media/image20.png"/><Relationship Id="rId5"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6.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7.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4.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0.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8.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9.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6.jp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5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64.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4.png"/><Relationship Id="rId4" Type="http://schemas.openxmlformats.org/officeDocument/2006/relationships/image" Target="../media/image58.jpg"/><Relationship Id="rId5" Type="http://schemas.openxmlformats.org/officeDocument/2006/relationships/image" Target="../media/image5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55.png"/><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60.png"/><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4.png"/><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7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59.png"/><Relationship Id="rId4" Type="http://schemas.openxmlformats.org/officeDocument/2006/relationships/image" Target="../media/image61.png"/><Relationship Id="rId5" Type="http://schemas.openxmlformats.org/officeDocument/2006/relationships/image" Target="../media/image6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6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6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6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6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6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75.jpg"/><Relationship Id="rId4" Type="http://schemas.openxmlformats.org/officeDocument/2006/relationships/image" Target="../media/image67.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70.jpg"/><Relationship Id="rId4" Type="http://schemas.openxmlformats.org/officeDocument/2006/relationships/image" Target="../media/image86.png"/><Relationship Id="rId5" Type="http://schemas.openxmlformats.org/officeDocument/2006/relationships/image" Target="../media/image72.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7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71.png"/><Relationship Id="rId4" Type="http://schemas.openxmlformats.org/officeDocument/2006/relationships/image" Target="../media/image7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80.jpg"/><Relationship Id="rId4" Type="http://schemas.openxmlformats.org/officeDocument/2006/relationships/image" Target="../media/image7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81.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78.jpg"/><Relationship Id="rId4" Type="http://schemas.openxmlformats.org/officeDocument/2006/relationships/image" Target="../media/image84.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82.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7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8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58.jpg"/><Relationship Id="rId4" Type="http://schemas.openxmlformats.org/officeDocument/2006/relationships/image" Target="../media/image83.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44.jpg"/><Relationship Id="rId5" Type="http://schemas.openxmlformats.org/officeDocument/2006/relationships/image" Target="../media/image10.png"/><Relationship Id="rId6"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latin typeface="Times New Roman"/>
                <a:ea typeface="Times New Roman"/>
                <a:cs typeface="Times New Roman"/>
                <a:sym typeface="Times New Roman"/>
              </a:rPr>
              <a:t>Machine-learned prediction, synthesis, and characterization of Sb₂Se₃ pellets</a:t>
            </a:r>
            <a:endParaRPr>
              <a:latin typeface="Times New Roman"/>
              <a:ea typeface="Times New Roman"/>
              <a:cs typeface="Times New Roman"/>
              <a:sym typeface="Times New Roman"/>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1400"/>
              <a:t>Zachary Luscher, Chase Attermann, and Taha Alhashmi</a:t>
            </a:r>
            <a:endParaRPr sz="1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5" name="Shape 125"/>
        <p:cNvGrpSpPr/>
        <p:nvPr/>
      </p:nvGrpSpPr>
      <p:grpSpPr>
        <a:xfrm>
          <a:off x="0" y="0"/>
          <a:ext cx="0" cy="0"/>
          <a:chOff x="0" y="0"/>
          <a:chExt cx="0" cy="0"/>
        </a:xfrm>
      </p:grpSpPr>
      <p:sp>
        <p:nvSpPr>
          <p:cNvPr id="126" name="Google Shape;126;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Challenges and Solutions</a:t>
            </a:r>
            <a:endParaRPr/>
          </a:p>
        </p:txBody>
      </p:sp>
      <p:sp>
        <p:nvSpPr>
          <p:cNvPr id="127" name="Google Shape;127;p22"/>
          <p:cNvSpPr txBox="1"/>
          <p:nvPr>
            <p:ph idx="1" type="body"/>
          </p:nvPr>
        </p:nvSpPr>
        <p:spPr>
          <a:xfrm>
            <a:off x="311700" y="1152475"/>
            <a:ext cx="8520600" cy="3990900"/>
          </a:xfrm>
          <a:prstGeom prst="rect">
            <a:avLst/>
          </a:prstGeom>
        </p:spPr>
        <p:txBody>
          <a:bodyPr anchorCtr="0" anchor="t" bIns="91425" lIns="91425" spcFirstLastPara="1" rIns="91425" wrap="square" tIns="91425">
            <a:normAutofit/>
          </a:bodyPr>
          <a:lstStyle/>
          <a:p>
            <a:pPr indent="0" lvl="0" marL="0" rtl="0" algn="l">
              <a:lnSpc>
                <a:spcPct val="200000"/>
              </a:lnSpc>
              <a:spcBef>
                <a:spcPts val="0"/>
              </a:spcBef>
              <a:spcAft>
                <a:spcPts val="0"/>
              </a:spcAft>
              <a:buNone/>
            </a:pPr>
            <a:r>
              <a:t/>
            </a:r>
            <a:endParaRPr/>
          </a:p>
          <a:p>
            <a:pPr indent="-342900" lvl="0" marL="457200" rtl="0" algn="l">
              <a:lnSpc>
                <a:spcPct val="200000"/>
              </a:lnSpc>
              <a:spcBef>
                <a:spcPts val="1200"/>
              </a:spcBef>
              <a:spcAft>
                <a:spcPts val="0"/>
              </a:spcAft>
              <a:buSzPts val="1800"/>
              <a:buChar char="●"/>
            </a:pPr>
            <a:r>
              <a:rPr lang="en"/>
              <a:t>Resistors burning up</a:t>
            </a:r>
            <a:endParaRPr/>
          </a:p>
          <a:p>
            <a:pPr indent="-330200" lvl="1" marL="914400" rtl="0" algn="l">
              <a:lnSpc>
                <a:spcPct val="200000"/>
              </a:lnSpc>
              <a:spcBef>
                <a:spcPts val="0"/>
              </a:spcBef>
              <a:spcAft>
                <a:spcPts val="0"/>
              </a:spcAft>
              <a:buSzPts val="1600"/>
              <a:buChar char="○"/>
            </a:pPr>
            <a:r>
              <a:rPr lang="en" sz="1600"/>
              <a:t>Need “Goldilocks” equivalent resistance, keeping resistor-ratio constant</a:t>
            </a:r>
            <a:endParaRPr sz="1600"/>
          </a:p>
          <a:p>
            <a:pPr indent="-342900" lvl="0" marL="457200" rtl="0" algn="l">
              <a:lnSpc>
                <a:spcPct val="200000"/>
              </a:lnSpc>
              <a:spcBef>
                <a:spcPts val="0"/>
              </a:spcBef>
              <a:spcAft>
                <a:spcPts val="0"/>
              </a:spcAft>
              <a:buSzPts val="1800"/>
              <a:buChar char="●"/>
            </a:pPr>
            <a:r>
              <a:rPr lang="en"/>
              <a:t>Sub-freezing water not solidifying</a:t>
            </a:r>
            <a:endParaRPr/>
          </a:p>
          <a:p>
            <a:pPr indent="-342900" lvl="0" marL="457200" rtl="0" algn="l">
              <a:lnSpc>
                <a:spcPct val="200000"/>
              </a:lnSpc>
              <a:spcBef>
                <a:spcPts val="0"/>
              </a:spcBef>
              <a:spcAft>
                <a:spcPts val="0"/>
              </a:spcAft>
              <a:buSzPts val="1800"/>
              <a:buChar char="●"/>
            </a:pPr>
            <a:r>
              <a:rPr lang="en"/>
              <a:t>Plate-plate and plate-radiator surface contact</a:t>
            </a:r>
            <a:endParaRPr/>
          </a:p>
          <a:p>
            <a:pPr indent="-342900" lvl="0" marL="457200" rtl="0" algn="l">
              <a:lnSpc>
                <a:spcPct val="200000"/>
              </a:lnSpc>
              <a:spcBef>
                <a:spcPts val="0"/>
              </a:spcBef>
              <a:spcAft>
                <a:spcPts val="0"/>
              </a:spcAft>
              <a:buSzPts val="1800"/>
              <a:buChar char="●"/>
            </a:pPr>
            <a:r>
              <a:rPr lang="en"/>
              <a:t>Adhesive not fully cured</a:t>
            </a:r>
            <a:endParaRPr/>
          </a:p>
          <a:p>
            <a:pPr indent="-342900" lvl="0" marL="457200" rtl="0" algn="l">
              <a:lnSpc>
                <a:spcPct val="200000"/>
              </a:lnSpc>
              <a:spcBef>
                <a:spcPts val="0"/>
              </a:spcBef>
              <a:spcAft>
                <a:spcPts val="0"/>
              </a:spcAft>
              <a:buSzPts val="1800"/>
              <a:buChar char="●"/>
            </a:pPr>
            <a:r>
              <a:rPr lang="en"/>
              <a:t>Climate &amp; humidity</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1" name="Shape 131"/>
        <p:cNvGrpSpPr/>
        <p:nvPr/>
      </p:nvGrpSpPr>
      <p:grpSpPr>
        <a:xfrm>
          <a:off x="0" y="0"/>
          <a:ext cx="0" cy="0"/>
          <a:chOff x="0" y="0"/>
          <a:chExt cx="0" cy="0"/>
        </a:xfrm>
      </p:grpSpPr>
      <p:pic>
        <p:nvPicPr>
          <p:cNvPr id="132" name="Google Shape;132;p23"/>
          <p:cNvPicPr preferRelativeResize="0"/>
          <p:nvPr/>
        </p:nvPicPr>
        <p:blipFill rotWithShape="1">
          <a:blip r:embed="rId3">
            <a:alphaModFix/>
          </a:blip>
          <a:srcRect b="0" l="0" r="3241" t="0"/>
          <a:stretch/>
        </p:blipFill>
        <p:spPr>
          <a:xfrm>
            <a:off x="3503625" y="1881488"/>
            <a:ext cx="5640376" cy="1790700"/>
          </a:xfrm>
          <a:prstGeom prst="rect">
            <a:avLst/>
          </a:prstGeom>
          <a:noFill/>
          <a:ln>
            <a:noFill/>
          </a:ln>
        </p:spPr>
      </p:pic>
      <p:pic>
        <p:nvPicPr>
          <p:cNvPr id="133" name="Google Shape;133;p23"/>
          <p:cNvPicPr preferRelativeResize="0"/>
          <p:nvPr/>
        </p:nvPicPr>
        <p:blipFill rotWithShape="1">
          <a:blip r:embed="rId4">
            <a:alphaModFix/>
          </a:blip>
          <a:srcRect b="12869" l="0" r="0" t="0"/>
          <a:stretch/>
        </p:blipFill>
        <p:spPr>
          <a:xfrm>
            <a:off x="3503625" y="557825"/>
            <a:ext cx="5640375" cy="1460675"/>
          </a:xfrm>
          <a:prstGeom prst="rect">
            <a:avLst/>
          </a:prstGeom>
          <a:noFill/>
          <a:ln>
            <a:noFill/>
          </a:ln>
        </p:spPr>
      </p:pic>
      <p:sp>
        <p:nvSpPr>
          <p:cNvPr id="134" name="Google Shape;134;p23"/>
          <p:cNvSpPr txBox="1"/>
          <p:nvPr>
            <p:ph type="title"/>
          </p:nvPr>
        </p:nvSpPr>
        <p:spPr>
          <a:xfrm>
            <a:off x="214425" y="1459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Bosons more </a:t>
            </a:r>
            <a:r>
              <a:rPr lang="en"/>
              <a:t>efficient</a:t>
            </a:r>
            <a:r>
              <a:rPr lang="en"/>
              <a:t> than Fermions? </a:t>
            </a:r>
            <a:endParaRPr/>
          </a:p>
          <a:p>
            <a:pPr indent="0" lvl="0" marL="0" rtl="0" algn="l">
              <a:spcBef>
                <a:spcPts val="0"/>
              </a:spcBef>
              <a:spcAft>
                <a:spcPts val="0"/>
              </a:spcAft>
              <a:buNone/>
            </a:pPr>
            <a:r>
              <a:rPr lang="en"/>
              <a:t>Power Transfer </a:t>
            </a:r>
            <a:endParaRPr/>
          </a:p>
          <a:p>
            <a:pPr indent="0" lvl="0" marL="0" rtl="0" algn="l">
              <a:spcBef>
                <a:spcPts val="0"/>
              </a:spcBef>
              <a:spcAft>
                <a:spcPts val="0"/>
              </a:spcAft>
              <a:buNone/>
            </a:pPr>
            <a:r>
              <a:rPr lang="en"/>
              <a:t>the Limitation of States:</a:t>
            </a:r>
            <a:endParaRPr/>
          </a:p>
        </p:txBody>
      </p:sp>
      <p:pic>
        <p:nvPicPr>
          <p:cNvPr id="135" name="Google Shape;135;p23"/>
          <p:cNvPicPr preferRelativeResize="0"/>
          <p:nvPr/>
        </p:nvPicPr>
        <p:blipFill>
          <a:blip r:embed="rId5">
            <a:alphaModFix/>
          </a:blip>
          <a:stretch>
            <a:fillRect/>
          </a:stretch>
        </p:blipFill>
        <p:spPr>
          <a:xfrm>
            <a:off x="4141113" y="3542238"/>
            <a:ext cx="4800600" cy="1609725"/>
          </a:xfrm>
          <a:prstGeom prst="rect">
            <a:avLst/>
          </a:prstGeom>
          <a:noFill/>
          <a:ln>
            <a:noFill/>
          </a:ln>
        </p:spPr>
      </p:pic>
      <p:pic>
        <p:nvPicPr>
          <p:cNvPr id="136" name="Google Shape;136;p23"/>
          <p:cNvPicPr preferRelativeResize="0"/>
          <p:nvPr/>
        </p:nvPicPr>
        <p:blipFill>
          <a:blip r:embed="rId6">
            <a:alphaModFix/>
          </a:blip>
          <a:stretch>
            <a:fillRect/>
          </a:stretch>
        </p:blipFill>
        <p:spPr>
          <a:xfrm>
            <a:off x="408975" y="1534388"/>
            <a:ext cx="3371850" cy="26098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0" name="Shape 140"/>
        <p:cNvGrpSpPr/>
        <p:nvPr/>
      </p:nvGrpSpPr>
      <p:grpSpPr>
        <a:xfrm>
          <a:off x="0" y="0"/>
          <a:ext cx="0" cy="0"/>
          <a:chOff x="0" y="0"/>
          <a:chExt cx="0" cy="0"/>
        </a:xfrm>
      </p:grpSpPr>
      <p:pic>
        <p:nvPicPr>
          <p:cNvPr id="141" name="Google Shape;141;p24"/>
          <p:cNvPicPr preferRelativeResize="0"/>
          <p:nvPr/>
        </p:nvPicPr>
        <p:blipFill rotWithShape="1">
          <a:blip r:embed="rId3">
            <a:alphaModFix/>
          </a:blip>
          <a:srcRect b="65169" l="1381" r="39313" t="2354"/>
          <a:stretch/>
        </p:blipFill>
        <p:spPr>
          <a:xfrm>
            <a:off x="643875" y="352638"/>
            <a:ext cx="5702850" cy="2209100"/>
          </a:xfrm>
          <a:prstGeom prst="rect">
            <a:avLst/>
          </a:prstGeom>
          <a:noFill/>
          <a:ln>
            <a:noFill/>
          </a:ln>
        </p:spPr>
      </p:pic>
      <p:pic>
        <p:nvPicPr>
          <p:cNvPr id="142" name="Google Shape;142;p24"/>
          <p:cNvPicPr preferRelativeResize="0"/>
          <p:nvPr/>
        </p:nvPicPr>
        <p:blipFill rotWithShape="1">
          <a:blip r:embed="rId3">
            <a:alphaModFix/>
          </a:blip>
          <a:srcRect b="37935" l="62912" r="3645" t="3285"/>
          <a:stretch/>
        </p:blipFill>
        <p:spPr>
          <a:xfrm>
            <a:off x="5753350" y="425563"/>
            <a:ext cx="3416825" cy="4247950"/>
          </a:xfrm>
          <a:prstGeom prst="rect">
            <a:avLst/>
          </a:prstGeom>
          <a:noFill/>
          <a:ln>
            <a:noFill/>
          </a:ln>
        </p:spPr>
      </p:pic>
      <p:pic>
        <p:nvPicPr>
          <p:cNvPr id="143" name="Google Shape;143;p24"/>
          <p:cNvPicPr preferRelativeResize="0"/>
          <p:nvPr/>
        </p:nvPicPr>
        <p:blipFill rotWithShape="1">
          <a:blip r:embed="rId3">
            <a:alphaModFix/>
          </a:blip>
          <a:srcRect b="0" l="1383" r="32435" t="65170"/>
          <a:stretch/>
        </p:blipFill>
        <p:spPr>
          <a:xfrm>
            <a:off x="0" y="2386238"/>
            <a:ext cx="5957600" cy="24046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7" name="Shape 147"/>
        <p:cNvGrpSpPr/>
        <p:nvPr/>
      </p:nvGrpSpPr>
      <p:grpSpPr>
        <a:xfrm>
          <a:off x="0" y="0"/>
          <a:ext cx="0" cy="0"/>
          <a:chOff x="0" y="0"/>
          <a:chExt cx="0" cy="0"/>
        </a:xfrm>
      </p:grpSpPr>
      <p:pic>
        <p:nvPicPr>
          <p:cNvPr id="148" name="Google Shape;148;p25"/>
          <p:cNvPicPr preferRelativeResize="0"/>
          <p:nvPr/>
        </p:nvPicPr>
        <p:blipFill>
          <a:blip r:embed="rId3">
            <a:alphaModFix/>
          </a:blip>
          <a:stretch>
            <a:fillRect/>
          </a:stretch>
        </p:blipFill>
        <p:spPr>
          <a:xfrm>
            <a:off x="4849875" y="462075"/>
            <a:ext cx="4679400" cy="4529025"/>
          </a:xfrm>
          <a:prstGeom prst="rect">
            <a:avLst/>
          </a:prstGeom>
          <a:noFill/>
          <a:ln>
            <a:noFill/>
          </a:ln>
        </p:spPr>
      </p:pic>
      <p:pic>
        <p:nvPicPr>
          <p:cNvPr id="149" name="Google Shape;149;p25"/>
          <p:cNvPicPr preferRelativeResize="0"/>
          <p:nvPr/>
        </p:nvPicPr>
        <p:blipFill>
          <a:blip r:embed="rId4">
            <a:alphaModFix/>
          </a:blip>
          <a:stretch>
            <a:fillRect/>
          </a:stretch>
        </p:blipFill>
        <p:spPr>
          <a:xfrm>
            <a:off x="0" y="582150"/>
            <a:ext cx="4948951" cy="3979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3" name="Shape 153"/>
        <p:cNvGrpSpPr/>
        <p:nvPr/>
      </p:nvGrpSpPr>
      <p:grpSpPr>
        <a:xfrm>
          <a:off x="0" y="0"/>
          <a:ext cx="0" cy="0"/>
          <a:chOff x="0" y="0"/>
          <a:chExt cx="0" cy="0"/>
        </a:xfrm>
      </p:grpSpPr>
      <p:pic>
        <p:nvPicPr>
          <p:cNvPr id="154" name="Google Shape;154;p26"/>
          <p:cNvPicPr preferRelativeResize="0"/>
          <p:nvPr/>
        </p:nvPicPr>
        <p:blipFill>
          <a:blip r:embed="rId3">
            <a:alphaModFix/>
          </a:blip>
          <a:stretch>
            <a:fillRect/>
          </a:stretch>
        </p:blipFill>
        <p:spPr>
          <a:xfrm>
            <a:off x="152400" y="152400"/>
            <a:ext cx="7772400" cy="48101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8" name="Shape 158"/>
        <p:cNvGrpSpPr/>
        <p:nvPr/>
      </p:nvGrpSpPr>
      <p:grpSpPr>
        <a:xfrm>
          <a:off x="0" y="0"/>
          <a:ext cx="0" cy="0"/>
          <a:chOff x="0" y="0"/>
          <a:chExt cx="0" cy="0"/>
        </a:xfrm>
      </p:grpSpPr>
      <p:pic>
        <p:nvPicPr>
          <p:cNvPr id="159" name="Google Shape;159;p27"/>
          <p:cNvPicPr preferRelativeResize="0"/>
          <p:nvPr/>
        </p:nvPicPr>
        <p:blipFill rotWithShape="1">
          <a:blip r:embed="rId3">
            <a:alphaModFix/>
          </a:blip>
          <a:srcRect b="8529" l="0" r="0" t="9294"/>
          <a:stretch/>
        </p:blipFill>
        <p:spPr>
          <a:xfrm>
            <a:off x="2628375" y="-2"/>
            <a:ext cx="2892084" cy="5143501"/>
          </a:xfrm>
          <a:prstGeom prst="rect">
            <a:avLst/>
          </a:prstGeom>
          <a:noFill/>
          <a:ln>
            <a:noFill/>
          </a:ln>
        </p:spPr>
      </p:pic>
      <p:pic>
        <p:nvPicPr>
          <p:cNvPr id="160" name="Google Shape;160;p27"/>
          <p:cNvPicPr preferRelativeResize="0"/>
          <p:nvPr/>
        </p:nvPicPr>
        <p:blipFill rotWithShape="1">
          <a:blip r:embed="rId4">
            <a:alphaModFix/>
          </a:blip>
          <a:srcRect b="15131" l="0" r="0" t="0"/>
          <a:stretch/>
        </p:blipFill>
        <p:spPr>
          <a:xfrm>
            <a:off x="0" y="0"/>
            <a:ext cx="2800292" cy="5143501"/>
          </a:xfrm>
          <a:prstGeom prst="rect">
            <a:avLst/>
          </a:prstGeom>
          <a:noFill/>
          <a:ln>
            <a:noFill/>
          </a:ln>
        </p:spPr>
      </p:pic>
      <p:sp>
        <p:nvSpPr>
          <p:cNvPr id="161" name="Google Shape;161;p27"/>
          <p:cNvSpPr txBox="1"/>
          <p:nvPr/>
        </p:nvSpPr>
        <p:spPr>
          <a:xfrm>
            <a:off x="5520450" y="924125"/>
            <a:ext cx="3514200" cy="74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0.4 S extended attenuation,</a:t>
            </a:r>
            <a:endParaRPr sz="1800"/>
          </a:p>
          <a:p>
            <a:pPr indent="0" lvl="0" marL="0" rtl="0" algn="l">
              <a:spcBef>
                <a:spcPts val="0"/>
              </a:spcBef>
              <a:spcAft>
                <a:spcPts val="0"/>
              </a:spcAft>
              <a:buNone/>
            </a:pPr>
            <a:r>
              <a:rPr lang="en" sz="1800"/>
              <a:t>Capacitive</a:t>
            </a:r>
            <a:r>
              <a:rPr lang="en" sz="1800"/>
              <a:t> </a:t>
            </a:r>
            <a:r>
              <a:rPr lang="en" sz="1800"/>
              <a:t>Equivalent =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Band matching Red 660 nm or 1.87 eV LED 0.06W each to 1.12eV silicon absorber</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i="1" lang="en" sz="1800"/>
              <a:t>Thermophotonics</a:t>
            </a:r>
            <a:endParaRPr i="1" sz="1800"/>
          </a:p>
          <a:p>
            <a:pPr indent="0" lvl="0" marL="0" rtl="0" algn="l">
              <a:spcBef>
                <a:spcPts val="0"/>
              </a:spcBef>
              <a:spcAft>
                <a:spcPts val="0"/>
              </a:spcAft>
              <a:buNone/>
            </a:pPr>
            <a:r>
              <a:rPr lang="en" sz="1800"/>
              <a:t>0.8 Watts per C gradient in air.</a:t>
            </a:r>
            <a:endParaRPr sz="1800"/>
          </a:p>
          <a:p>
            <a:pPr indent="0" lvl="0" marL="0" rtl="0" algn="l">
              <a:spcBef>
                <a:spcPts val="0"/>
              </a:spcBef>
              <a:spcAft>
                <a:spcPts val="0"/>
              </a:spcAft>
              <a:buNone/>
            </a:pPr>
            <a:r>
              <a:rPr lang="en" sz="1800"/>
              <a:t>2C gradient</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i="1" lang="en" sz="1800"/>
              <a:t>Thermoelectrics</a:t>
            </a:r>
            <a:endParaRPr i="1" sz="1800"/>
          </a:p>
          <a:p>
            <a:pPr indent="0" lvl="0" marL="0" rtl="0" algn="l">
              <a:spcBef>
                <a:spcPts val="0"/>
              </a:spcBef>
              <a:spcAft>
                <a:spcPts val="0"/>
              </a:spcAft>
              <a:buNone/>
            </a:pPr>
            <a:r>
              <a:rPr lang="en" sz="1800"/>
              <a:t>2</a:t>
            </a:r>
            <a:r>
              <a:rPr lang="en" sz="1800"/>
              <a:t> Watt per C gradient in air</a:t>
            </a:r>
            <a:endParaRPr sz="1800"/>
          </a:p>
          <a:p>
            <a:pPr indent="0" lvl="0" marL="0" rtl="0" algn="l">
              <a:spcBef>
                <a:spcPts val="0"/>
              </a:spcBef>
              <a:spcAft>
                <a:spcPts val="0"/>
              </a:spcAft>
              <a:buNone/>
            </a:pPr>
            <a:r>
              <a:rPr lang="en" sz="1800"/>
              <a:t>70C gradient</a:t>
            </a:r>
            <a:endParaRPr sz="1800"/>
          </a:p>
        </p:txBody>
      </p:sp>
      <p:pic>
        <p:nvPicPr>
          <p:cNvPr id="162" name="Google Shape;162;p27"/>
          <p:cNvPicPr preferRelativeResize="0"/>
          <p:nvPr/>
        </p:nvPicPr>
        <p:blipFill rotWithShape="1">
          <a:blip r:embed="rId5">
            <a:alphaModFix/>
          </a:blip>
          <a:srcRect b="3564" l="0" r="0" t="37911"/>
          <a:stretch/>
        </p:blipFill>
        <p:spPr>
          <a:xfrm>
            <a:off x="2800300" y="2346800"/>
            <a:ext cx="2720150" cy="2796698"/>
          </a:xfrm>
          <a:prstGeom prst="rect">
            <a:avLst/>
          </a:prstGeom>
          <a:noFill/>
          <a:ln>
            <a:noFill/>
          </a:ln>
        </p:spPr>
      </p:pic>
      <p:sp>
        <p:nvSpPr>
          <p:cNvPr id="163" name="Google Shape;163;p27"/>
          <p:cNvSpPr txBox="1"/>
          <p:nvPr/>
        </p:nvSpPr>
        <p:spPr>
          <a:xfrm>
            <a:off x="5520450" y="279650"/>
            <a:ext cx="3404700" cy="43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t>Thermal </a:t>
            </a:r>
            <a:r>
              <a:rPr lang="en" sz="1900"/>
              <a:t>Equilibrium</a:t>
            </a:r>
            <a:r>
              <a:rPr lang="en" sz="1900"/>
              <a:t> in Air.</a:t>
            </a:r>
            <a:endParaRPr sz="19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7" name="Shape 167"/>
        <p:cNvGrpSpPr/>
        <p:nvPr/>
      </p:nvGrpSpPr>
      <p:grpSpPr>
        <a:xfrm>
          <a:off x="0" y="0"/>
          <a:ext cx="0" cy="0"/>
          <a:chOff x="0" y="0"/>
          <a:chExt cx="0" cy="0"/>
        </a:xfrm>
      </p:grpSpPr>
      <p:pic>
        <p:nvPicPr>
          <p:cNvPr id="168" name="Google Shape;168;p28"/>
          <p:cNvPicPr preferRelativeResize="0"/>
          <p:nvPr/>
        </p:nvPicPr>
        <p:blipFill rotWithShape="1">
          <a:blip r:embed="rId3">
            <a:alphaModFix/>
          </a:blip>
          <a:srcRect b="55971" l="2538" r="59906" t="2417"/>
          <a:stretch/>
        </p:blipFill>
        <p:spPr>
          <a:xfrm>
            <a:off x="255350" y="-328350"/>
            <a:ext cx="4969127" cy="2966950"/>
          </a:xfrm>
          <a:prstGeom prst="rect">
            <a:avLst/>
          </a:prstGeom>
          <a:noFill/>
          <a:ln>
            <a:noFill/>
          </a:ln>
        </p:spPr>
      </p:pic>
      <p:pic>
        <p:nvPicPr>
          <p:cNvPr id="169" name="Google Shape;169;p28"/>
          <p:cNvPicPr preferRelativeResize="0"/>
          <p:nvPr/>
        </p:nvPicPr>
        <p:blipFill rotWithShape="1">
          <a:blip r:embed="rId4">
            <a:alphaModFix/>
          </a:blip>
          <a:srcRect b="0" l="0" r="0" t="0"/>
          <a:stretch/>
        </p:blipFill>
        <p:spPr>
          <a:xfrm>
            <a:off x="255350" y="2571750"/>
            <a:ext cx="4969125" cy="2342750"/>
          </a:xfrm>
          <a:prstGeom prst="rect">
            <a:avLst/>
          </a:prstGeom>
          <a:noFill/>
          <a:ln>
            <a:noFill/>
          </a:ln>
        </p:spPr>
      </p:pic>
      <p:sp>
        <p:nvSpPr>
          <p:cNvPr id="170" name="Google Shape;170;p28"/>
          <p:cNvSpPr/>
          <p:nvPr/>
        </p:nvSpPr>
        <p:spPr>
          <a:xfrm>
            <a:off x="2412900" y="1305126"/>
            <a:ext cx="904275" cy="2342766"/>
          </a:xfrm>
          <a:custGeom>
            <a:rect b="b" l="l" r="r" t="t"/>
            <a:pathLst>
              <a:path extrusionOk="0" h="107491" w="36171">
                <a:moveTo>
                  <a:pt x="18270" y="107491"/>
                </a:moveTo>
                <a:cubicBezTo>
                  <a:pt x="21188" y="103438"/>
                  <a:pt x="38616" y="91278"/>
                  <a:pt x="35779" y="83172"/>
                </a:cubicBezTo>
                <a:cubicBezTo>
                  <a:pt x="32942" y="75066"/>
                  <a:pt x="1489" y="67203"/>
                  <a:pt x="1246" y="58853"/>
                </a:cubicBezTo>
                <a:cubicBezTo>
                  <a:pt x="1003" y="50504"/>
                  <a:pt x="34482" y="40533"/>
                  <a:pt x="34320" y="33075"/>
                </a:cubicBezTo>
                <a:cubicBezTo>
                  <a:pt x="34158" y="25617"/>
                  <a:pt x="2463" y="19619"/>
                  <a:pt x="274" y="14106"/>
                </a:cubicBezTo>
                <a:cubicBezTo>
                  <a:pt x="-1915" y="8594"/>
                  <a:pt x="17702" y="2351"/>
                  <a:pt x="21188" y="0"/>
                </a:cubicBezTo>
              </a:path>
            </a:pathLst>
          </a:custGeom>
          <a:solidFill>
            <a:srgbClr val="FFFF00"/>
          </a:solidFill>
          <a:ln cap="flat" cmpd="sng" w="9525">
            <a:solidFill>
              <a:srgbClr val="000000"/>
            </a:solidFill>
            <a:prstDash val="solid"/>
            <a:round/>
            <a:headEnd len="med" w="med" type="none"/>
            <a:tailEnd len="med" w="med" type="none"/>
          </a:ln>
        </p:spPr>
      </p:sp>
      <p:pic>
        <p:nvPicPr>
          <p:cNvPr id="171" name="Google Shape;171;p28"/>
          <p:cNvPicPr preferRelativeResize="0"/>
          <p:nvPr/>
        </p:nvPicPr>
        <p:blipFill rotWithShape="1">
          <a:blip r:embed="rId5">
            <a:alphaModFix/>
          </a:blip>
          <a:srcRect b="9584" l="0" r="0" t="0"/>
          <a:stretch/>
        </p:blipFill>
        <p:spPr>
          <a:xfrm>
            <a:off x="5653175" y="656625"/>
            <a:ext cx="3070925" cy="3246600"/>
          </a:xfrm>
          <a:prstGeom prst="rect">
            <a:avLst/>
          </a:prstGeom>
          <a:noFill/>
          <a:ln>
            <a:noFill/>
          </a:ln>
        </p:spPr>
      </p:pic>
      <p:sp>
        <p:nvSpPr>
          <p:cNvPr id="172" name="Google Shape;172;p28"/>
          <p:cNvSpPr/>
          <p:nvPr/>
        </p:nvSpPr>
        <p:spPr>
          <a:xfrm rot="5400000">
            <a:off x="6883314" y="2153571"/>
            <a:ext cx="610657" cy="875514"/>
          </a:xfrm>
          <a:custGeom>
            <a:rect b="b" l="l" r="r" t="t"/>
            <a:pathLst>
              <a:path extrusionOk="0" h="107491" w="36171">
                <a:moveTo>
                  <a:pt x="18270" y="107491"/>
                </a:moveTo>
                <a:cubicBezTo>
                  <a:pt x="21188" y="103438"/>
                  <a:pt x="38616" y="91278"/>
                  <a:pt x="35779" y="83172"/>
                </a:cubicBezTo>
                <a:cubicBezTo>
                  <a:pt x="32942" y="75066"/>
                  <a:pt x="1489" y="67203"/>
                  <a:pt x="1246" y="58853"/>
                </a:cubicBezTo>
                <a:cubicBezTo>
                  <a:pt x="1003" y="50504"/>
                  <a:pt x="34482" y="40533"/>
                  <a:pt x="34320" y="33075"/>
                </a:cubicBezTo>
                <a:cubicBezTo>
                  <a:pt x="34158" y="25617"/>
                  <a:pt x="2463" y="19619"/>
                  <a:pt x="274" y="14106"/>
                </a:cubicBezTo>
                <a:cubicBezTo>
                  <a:pt x="-1915" y="8594"/>
                  <a:pt x="17702" y="2351"/>
                  <a:pt x="21188" y="0"/>
                </a:cubicBezTo>
              </a:path>
            </a:pathLst>
          </a:custGeom>
          <a:noFill/>
          <a:ln cap="flat" cmpd="sng" w="9525">
            <a:solidFill>
              <a:srgbClr val="FFFF00"/>
            </a:solidFill>
            <a:prstDash val="solid"/>
            <a:round/>
            <a:headEnd len="med" w="med" type="none"/>
            <a:tailEnd len="med" w="med" type="none"/>
          </a:ln>
        </p:spPr>
      </p:sp>
      <p:cxnSp>
        <p:nvCxnSpPr>
          <p:cNvPr id="173" name="Google Shape;173;p28"/>
          <p:cNvCxnSpPr/>
          <p:nvPr/>
        </p:nvCxnSpPr>
        <p:spPr>
          <a:xfrm rot="10800000">
            <a:off x="8475150" y="2571750"/>
            <a:ext cx="522900" cy="0"/>
          </a:xfrm>
          <a:prstGeom prst="straightConnector1">
            <a:avLst/>
          </a:prstGeom>
          <a:noFill/>
          <a:ln cap="flat" cmpd="sng" w="9525">
            <a:solidFill>
              <a:srgbClr val="FF0000"/>
            </a:solidFill>
            <a:prstDash val="solid"/>
            <a:round/>
            <a:headEnd len="med" w="med" type="none"/>
            <a:tailEnd len="med" w="med" type="triangle"/>
          </a:ln>
        </p:spPr>
      </p:cxnSp>
      <p:cxnSp>
        <p:nvCxnSpPr>
          <p:cNvPr id="174" name="Google Shape;174;p28"/>
          <p:cNvCxnSpPr/>
          <p:nvPr/>
        </p:nvCxnSpPr>
        <p:spPr>
          <a:xfrm rot="10800000">
            <a:off x="5405250" y="2571750"/>
            <a:ext cx="522900" cy="0"/>
          </a:xfrm>
          <a:prstGeom prst="straightConnector1">
            <a:avLst/>
          </a:prstGeom>
          <a:noFill/>
          <a:ln cap="flat" cmpd="sng" w="9525">
            <a:solidFill>
              <a:srgbClr val="FF0000"/>
            </a:solidFill>
            <a:prstDash val="solid"/>
            <a:round/>
            <a:headEnd len="med" w="med" type="none"/>
            <a:tailEnd len="med" w="med" type="triangle"/>
          </a:ln>
        </p:spPr>
      </p:cxnSp>
      <p:cxnSp>
        <p:nvCxnSpPr>
          <p:cNvPr id="175" name="Google Shape;175;p28"/>
          <p:cNvCxnSpPr/>
          <p:nvPr/>
        </p:nvCxnSpPr>
        <p:spPr>
          <a:xfrm flipH="1" rot="10800000">
            <a:off x="6487525" y="1653625"/>
            <a:ext cx="5700" cy="559800"/>
          </a:xfrm>
          <a:prstGeom prst="straightConnector1">
            <a:avLst/>
          </a:prstGeom>
          <a:noFill/>
          <a:ln cap="flat" cmpd="sng" w="9525">
            <a:solidFill>
              <a:schemeClr val="dk2"/>
            </a:solidFill>
            <a:prstDash val="solid"/>
            <a:round/>
            <a:headEnd len="med" w="med" type="none"/>
            <a:tailEnd len="med" w="med" type="triangle"/>
          </a:ln>
        </p:spPr>
      </p:cxnSp>
      <p:cxnSp>
        <p:nvCxnSpPr>
          <p:cNvPr id="176" name="Google Shape;176;p28"/>
          <p:cNvCxnSpPr/>
          <p:nvPr/>
        </p:nvCxnSpPr>
        <p:spPr>
          <a:xfrm>
            <a:off x="8183400" y="2896650"/>
            <a:ext cx="0" cy="4257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80" name="Shape 180"/>
        <p:cNvGrpSpPr/>
        <p:nvPr/>
      </p:nvGrpSpPr>
      <p:grpSpPr>
        <a:xfrm>
          <a:off x="0" y="0"/>
          <a:ext cx="0" cy="0"/>
          <a:chOff x="0" y="0"/>
          <a:chExt cx="0" cy="0"/>
        </a:xfrm>
      </p:grpSpPr>
      <p:sp>
        <p:nvSpPr>
          <p:cNvPr id="181" name="Google Shape;181;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Relationships</a:t>
            </a:r>
            <a:endParaRPr/>
          </a:p>
        </p:txBody>
      </p:sp>
      <p:pic>
        <p:nvPicPr>
          <p:cNvPr id="182" name="Google Shape;182;p29"/>
          <p:cNvPicPr preferRelativeResize="0"/>
          <p:nvPr/>
        </p:nvPicPr>
        <p:blipFill>
          <a:blip r:embed="rId3">
            <a:alphaModFix/>
          </a:blip>
          <a:stretch>
            <a:fillRect/>
          </a:stretch>
        </p:blipFill>
        <p:spPr>
          <a:xfrm>
            <a:off x="152400" y="1170125"/>
            <a:ext cx="7910901" cy="38209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86" name="Shape 186"/>
        <p:cNvGrpSpPr/>
        <p:nvPr/>
      </p:nvGrpSpPr>
      <p:grpSpPr>
        <a:xfrm>
          <a:off x="0" y="0"/>
          <a:ext cx="0" cy="0"/>
          <a:chOff x="0" y="0"/>
          <a:chExt cx="0" cy="0"/>
        </a:xfrm>
      </p:grpSpPr>
      <p:pic>
        <p:nvPicPr>
          <p:cNvPr id="187" name="Google Shape;187;p30"/>
          <p:cNvPicPr preferRelativeResize="0"/>
          <p:nvPr/>
        </p:nvPicPr>
        <p:blipFill>
          <a:blip r:embed="rId3">
            <a:alphaModFix/>
          </a:blip>
          <a:stretch>
            <a:fillRect/>
          </a:stretch>
        </p:blipFill>
        <p:spPr>
          <a:xfrm>
            <a:off x="474250" y="610268"/>
            <a:ext cx="7910899" cy="425573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1" name="Shape 191"/>
        <p:cNvGrpSpPr/>
        <p:nvPr/>
      </p:nvGrpSpPr>
      <p:grpSpPr>
        <a:xfrm>
          <a:off x="0" y="0"/>
          <a:ext cx="0" cy="0"/>
          <a:chOff x="0" y="0"/>
          <a:chExt cx="0" cy="0"/>
        </a:xfrm>
      </p:grpSpPr>
      <p:sp>
        <p:nvSpPr>
          <p:cNvPr id="192" name="Google Shape;192;p31"/>
          <p:cNvSpPr txBox="1"/>
          <p:nvPr>
            <p:ph idx="1" type="body"/>
          </p:nvPr>
        </p:nvSpPr>
        <p:spPr>
          <a:xfrm>
            <a:off x="311700" y="386425"/>
            <a:ext cx="8520600" cy="10485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15 trials ran</a:t>
            </a:r>
            <a:endParaRPr/>
          </a:p>
          <a:p>
            <a:pPr indent="-342900" lvl="0" marL="457200" rtl="0" algn="l">
              <a:spcBef>
                <a:spcPts val="0"/>
              </a:spcBef>
              <a:spcAft>
                <a:spcPts val="0"/>
              </a:spcAft>
              <a:buSzPts val="1800"/>
              <a:buChar char="-"/>
            </a:pPr>
            <a:r>
              <a:rPr lang="en"/>
              <a:t>I-(d^2T/dt) and I-(d^2T/dT) dependence plotted on semi-log axes</a:t>
            </a:r>
            <a:endParaRPr/>
          </a:p>
        </p:txBody>
      </p:sp>
      <p:pic>
        <p:nvPicPr>
          <p:cNvPr id="193" name="Google Shape;193;p31"/>
          <p:cNvPicPr preferRelativeResize="0"/>
          <p:nvPr/>
        </p:nvPicPr>
        <p:blipFill>
          <a:blip r:embed="rId3">
            <a:alphaModFix/>
          </a:blip>
          <a:stretch>
            <a:fillRect/>
          </a:stretch>
        </p:blipFill>
        <p:spPr>
          <a:xfrm>
            <a:off x="53100" y="1155250"/>
            <a:ext cx="8839999" cy="39882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type="title"/>
          </p:nvPr>
        </p:nvSpPr>
        <p:spPr>
          <a:xfrm>
            <a:off x="311700" y="1063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Goal</a:t>
            </a:r>
            <a:endParaRPr/>
          </a:p>
        </p:txBody>
      </p:sp>
      <p:sp>
        <p:nvSpPr>
          <p:cNvPr id="61" name="Google Shape;61;p14"/>
          <p:cNvSpPr txBox="1"/>
          <p:nvPr>
            <p:ph idx="1" type="body"/>
          </p:nvPr>
        </p:nvSpPr>
        <p:spPr>
          <a:xfrm>
            <a:off x="311700" y="548875"/>
            <a:ext cx="8520600" cy="426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t>Machine learned material</a:t>
            </a:r>
            <a:endParaRPr b="1" sz="1600"/>
          </a:p>
          <a:p>
            <a:pPr indent="-330200" lvl="0" marL="457200" rtl="0" algn="l">
              <a:spcBef>
                <a:spcPts val="1200"/>
              </a:spcBef>
              <a:spcAft>
                <a:spcPts val="0"/>
              </a:spcAft>
              <a:buSzPts val="1600"/>
              <a:buChar char="●"/>
            </a:pPr>
            <a:r>
              <a:rPr lang="en" sz="1600"/>
              <a:t>Stable</a:t>
            </a:r>
            <a:endParaRPr sz="1600"/>
          </a:p>
          <a:p>
            <a:pPr indent="-330200" lvl="0" marL="457200" rtl="0" algn="l">
              <a:spcBef>
                <a:spcPts val="0"/>
              </a:spcBef>
              <a:spcAft>
                <a:spcPts val="0"/>
              </a:spcAft>
              <a:buSzPts val="1600"/>
              <a:buChar char="●"/>
            </a:pPr>
            <a:r>
              <a:rPr lang="en" sz="1600"/>
              <a:t>New research</a:t>
            </a:r>
            <a:endParaRPr sz="1600"/>
          </a:p>
          <a:p>
            <a:pPr indent="-330200" lvl="0" marL="457200" rtl="0" algn="l">
              <a:spcBef>
                <a:spcPts val="0"/>
              </a:spcBef>
              <a:spcAft>
                <a:spcPts val="0"/>
              </a:spcAft>
              <a:buSzPts val="1600"/>
              <a:buChar char="●"/>
            </a:pPr>
            <a:r>
              <a:rPr lang="en" sz="1600"/>
              <a:t>BiTe alternative</a:t>
            </a:r>
            <a:endParaRPr sz="1600"/>
          </a:p>
          <a:p>
            <a:pPr indent="-330200" lvl="0" marL="457200" rtl="0" algn="l">
              <a:spcBef>
                <a:spcPts val="0"/>
              </a:spcBef>
              <a:spcAft>
                <a:spcPts val="0"/>
              </a:spcAft>
              <a:buSzPts val="1600"/>
              <a:buChar char="●"/>
            </a:pPr>
            <a:r>
              <a:rPr lang="en" sz="1600"/>
              <a:t>High figure of merit and Seebeck coefficient</a:t>
            </a:r>
            <a:endParaRPr sz="1600"/>
          </a:p>
          <a:p>
            <a:pPr indent="0" lvl="0" marL="0" rtl="0" algn="l">
              <a:spcBef>
                <a:spcPts val="1200"/>
              </a:spcBef>
              <a:spcAft>
                <a:spcPts val="0"/>
              </a:spcAft>
              <a:buNone/>
            </a:pPr>
            <a:r>
              <a:rPr b="1" lang="en" sz="1600"/>
              <a:t>Synthesis</a:t>
            </a:r>
            <a:endParaRPr b="1" sz="1600"/>
          </a:p>
          <a:p>
            <a:pPr indent="-330200" lvl="0" marL="457200" rtl="0" algn="l">
              <a:spcBef>
                <a:spcPts val="1200"/>
              </a:spcBef>
              <a:spcAft>
                <a:spcPts val="0"/>
              </a:spcAft>
              <a:buSzPts val="1600"/>
              <a:buChar char="●"/>
            </a:pPr>
            <a:r>
              <a:rPr lang="en" sz="1600"/>
              <a:t>Quick and efficient</a:t>
            </a:r>
            <a:endParaRPr sz="1600"/>
          </a:p>
          <a:p>
            <a:pPr indent="-330200" lvl="0" marL="457200" rtl="0" algn="l">
              <a:spcBef>
                <a:spcPts val="0"/>
              </a:spcBef>
              <a:spcAft>
                <a:spcPts val="0"/>
              </a:spcAft>
              <a:buSzPts val="1600"/>
              <a:buChar char="●"/>
            </a:pPr>
            <a:r>
              <a:rPr lang="en" sz="1600"/>
              <a:t>Inexpensive</a:t>
            </a:r>
            <a:endParaRPr sz="1600"/>
          </a:p>
          <a:p>
            <a:pPr indent="-330200" lvl="0" marL="457200" rtl="0" algn="l">
              <a:spcBef>
                <a:spcPts val="0"/>
              </a:spcBef>
              <a:spcAft>
                <a:spcPts val="0"/>
              </a:spcAft>
              <a:buSzPts val="1600"/>
              <a:buChar char="●"/>
            </a:pPr>
            <a:r>
              <a:rPr lang="en" sz="1600"/>
              <a:t>Reliable</a:t>
            </a:r>
            <a:endParaRPr sz="1600"/>
          </a:p>
          <a:p>
            <a:pPr indent="-330200" lvl="0" marL="457200" rtl="0" algn="l">
              <a:spcBef>
                <a:spcPts val="0"/>
              </a:spcBef>
              <a:spcAft>
                <a:spcPts val="0"/>
              </a:spcAft>
              <a:buSzPts val="1600"/>
              <a:buChar char="●"/>
            </a:pPr>
            <a:r>
              <a:rPr lang="en" sz="1600"/>
              <a:t>Safe</a:t>
            </a:r>
            <a:endParaRPr sz="1600"/>
          </a:p>
          <a:p>
            <a:pPr indent="0" lvl="0" marL="0" rtl="0" algn="l">
              <a:spcBef>
                <a:spcPts val="1200"/>
              </a:spcBef>
              <a:spcAft>
                <a:spcPts val="0"/>
              </a:spcAft>
              <a:buNone/>
            </a:pPr>
            <a:r>
              <a:rPr b="1" lang="en" sz="1600"/>
              <a:t>Characterization</a:t>
            </a:r>
            <a:endParaRPr b="1" sz="1600"/>
          </a:p>
          <a:p>
            <a:pPr indent="-330200" lvl="0" marL="457200" rtl="0" algn="l">
              <a:spcBef>
                <a:spcPts val="1200"/>
              </a:spcBef>
              <a:spcAft>
                <a:spcPts val="0"/>
              </a:spcAft>
              <a:buSzPts val="1600"/>
              <a:buChar char="●"/>
            </a:pPr>
            <a:r>
              <a:rPr lang="en" sz="1600"/>
              <a:t>Crystallography and surface analysis</a:t>
            </a:r>
            <a:endParaRPr sz="1600"/>
          </a:p>
          <a:p>
            <a:pPr indent="-330200" lvl="0" marL="457200" rtl="0" algn="l">
              <a:spcBef>
                <a:spcPts val="0"/>
              </a:spcBef>
              <a:spcAft>
                <a:spcPts val="0"/>
              </a:spcAft>
              <a:buSzPts val="1600"/>
              <a:buChar char="●"/>
            </a:pPr>
            <a:r>
              <a:rPr lang="en" sz="1600"/>
              <a:t>Thermoelectric</a:t>
            </a:r>
            <a:endParaRPr sz="1600"/>
          </a:p>
          <a:p>
            <a:pPr indent="457200" lvl="0" marL="0" rtl="0" algn="l">
              <a:spcBef>
                <a:spcPts val="1200"/>
              </a:spcBef>
              <a:spcAft>
                <a:spcPts val="0"/>
              </a:spcAft>
              <a:buClr>
                <a:schemeClr val="dk1"/>
              </a:buClr>
              <a:buSzPts val="1100"/>
              <a:buFont typeface="Arial"/>
              <a:buNone/>
            </a:pPr>
            <a:r>
              <a:t/>
            </a:r>
            <a:endParaRPr sz="1200"/>
          </a:p>
          <a:p>
            <a:pPr indent="0" lvl="0" marL="0" rtl="0" algn="l">
              <a:spcBef>
                <a:spcPts val="1200"/>
              </a:spcBef>
              <a:spcAft>
                <a:spcPts val="1200"/>
              </a:spcAft>
              <a:buNone/>
            </a:pPr>
            <a:r>
              <a:t/>
            </a:r>
            <a:endParaRPr sz="12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7" name="Shape 197"/>
        <p:cNvGrpSpPr/>
        <p:nvPr/>
      </p:nvGrpSpPr>
      <p:grpSpPr>
        <a:xfrm>
          <a:off x="0" y="0"/>
          <a:ext cx="0" cy="0"/>
          <a:chOff x="0" y="0"/>
          <a:chExt cx="0" cy="0"/>
        </a:xfrm>
      </p:grpSpPr>
      <p:pic>
        <p:nvPicPr>
          <p:cNvPr id="198" name="Google Shape;198;p32"/>
          <p:cNvPicPr preferRelativeResize="0"/>
          <p:nvPr/>
        </p:nvPicPr>
        <p:blipFill>
          <a:blip r:embed="rId3">
            <a:alphaModFix/>
          </a:blip>
          <a:stretch>
            <a:fillRect/>
          </a:stretch>
        </p:blipFill>
        <p:spPr>
          <a:xfrm>
            <a:off x="678550" y="239950"/>
            <a:ext cx="7786899" cy="4663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2" name="Shape 202"/>
        <p:cNvGrpSpPr/>
        <p:nvPr/>
      </p:nvGrpSpPr>
      <p:grpSpPr>
        <a:xfrm>
          <a:off x="0" y="0"/>
          <a:ext cx="0" cy="0"/>
          <a:chOff x="0" y="0"/>
          <a:chExt cx="0" cy="0"/>
        </a:xfrm>
      </p:grpSpPr>
      <p:pic>
        <p:nvPicPr>
          <p:cNvPr id="203" name="Google Shape;203;p33"/>
          <p:cNvPicPr preferRelativeResize="0"/>
          <p:nvPr/>
        </p:nvPicPr>
        <p:blipFill>
          <a:blip r:embed="rId3">
            <a:alphaModFix/>
          </a:blip>
          <a:stretch>
            <a:fillRect/>
          </a:stretch>
        </p:blipFill>
        <p:spPr>
          <a:xfrm>
            <a:off x="-23650" y="0"/>
            <a:ext cx="9191301" cy="5143500"/>
          </a:xfrm>
          <a:prstGeom prst="rect">
            <a:avLst/>
          </a:prstGeom>
          <a:noFill/>
          <a:ln>
            <a:noFill/>
          </a:ln>
        </p:spPr>
      </p:pic>
      <p:sp>
        <p:nvSpPr>
          <p:cNvPr id="204" name="Google Shape;204;p33"/>
          <p:cNvSpPr txBox="1"/>
          <p:nvPr>
            <p:ph type="title"/>
          </p:nvPr>
        </p:nvSpPr>
        <p:spPr>
          <a:xfrm>
            <a:off x="129325" y="25121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Relationships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8" name="Shape 208"/>
        <p:cNvGrpSpPr/>
        <p:nvPr/>
      </p:nvGrpSpPr>
      <p:grpSpPr>
        <a:xfrm>
          <a:off x="0" y="0"/>
          <a:ext cx="0" cy="0"/>
          <a:chOff x="0" y="0"/>
          <a:chExt cx="0" cy="0"/>
        </a:xfrm>
      </p:grpSpPr>
      <p:pic>
        <p:nvPicPr>
          <p:cNvPr id="209" name="Google Shape;209;p34"/>
          <p:cNvPicPr preferRelativeResize="0"/>
          <p:nvPr/>
        </p:nvPicPr>
        <p:blipFill rotWithShape="1">
          <a:blip r:embed="rId3">
            <a:alphaModFix/>
          </a:blip>
          <a:srcRect b="1931" l="0" r="1690" t="0"/>
          <a:stretch/>
        </p:blipFill>
        <p:spPr>
          <a:xfrm>
            <a:off x="547225" y="898275"/>
            <a:ext cx="5946026" cy="3783150"/>
          </a:xfrm>
          <a:prstGeom prst="rect">
            <a:avLst/>
          </a:prstGeom>
          <a:noFill/>
          <a:ln>
            <a:noFill/>
          </a:ln>
        </p:spPr>
      </p:pic>
      <p:sp>
        <p:nvSpPr>
          <p:cNvPr id="210" name="Google Shape;210;p34"/>
          <p:cNvSpPr txBox="1"/>
          <p:nvPr>
            <p:ph type="title"/>
          </p:nvPr>
        </p:nvSpPr>
        <p:spPr>
          <a:xfrm>
            <a:off x="408975" y="228300"/>
            <a:ext cx="5868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ML Accomplishments: </a:t>
            </a:r>
            <a:endParaRPr/>
          </a:p>
        </p:txBody>
      </p:sp>
      <p:sp>
        <p:nvSpPr>
          <p:cNvPr id="211" name="Google Shape;211;p34"/>
          <p:cNvSpPr txBox="1"/>
          <p:nvPr/>
        </p:nvSpPr>
        <p:spPr>
          <a:xfrm>
            <a:off x="6614850" y="3152050"/>
            <a:ext cx="1800300" cy="49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t>R</a:t>
            </a:r>
            <a:r>
              <a:rPr b="1" lang="en" sz="2300">
                <a:solidFill>
                  <a:schemeClr val="dk1"/>
                </a:solidFill>
              </a:rPr>
              <a:t>²</a:t>
            </a:r>
            <a:r>
              <a:rPr b="1" lang="en" sz="2300"/>
              <a:t> = </a:t>
            </a:r>
            <a:r>
              <a:rPr b="1" lang="en" sz="1900"/>
              <a:t>0.58</a:t>
            </a:r>
            <a:endParaRPr b="1" sz="1900"/>
          </a:p>
        </p:txBody>
      </p:sp>
      <p:sp>
        <p:nvSpPr>
          <p:cNvPr id="212" name="Google Shape;212;p34"/>
          <p:cNvSpPr txBox="1"/>
          <p:nvPr/>
        </p:nvSpPr>
        <p:spPr>
          <a:xfrm>
            <a:off x="2992650" y="1093550"/>
            <a:ext cx="1251000" cy="39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Parity Plot</a:t>
            </a:r>
            <a:endParaRPr sz="1800">
              <a:solidFill>
                <a:schemeClr val="dk1"/>
              </a:solidFill>
            </a:endParaRPr>
          </a:p>
        </p:txBody>
      </p:sp>
      <p:cxnSp>
        <p:nvCxnSpPr>
          <p:cNvPr id="213" name="Google Shape;213;p34"/>
          <p:cNvCxnSpPr/>
          <p:nvPr/>
        </p:nvCxnSpPr>
        <p:spPr>
          <a:xfrm>
            <a:off x="6043325" y="2115775"/>
            <a:ext cx="705300" cy="0"/>
          </a:xfrm>
          <a:prstGeom prst="straightConnector1">
            <a:avLst/>
          </a:prstGeom>
          <a:noFill/>
          <a:ln cap="flat" cmpd="sng" w="28575">
            <a:solidFill>
              <a:srgbClr val="0000FF"/>
            </a:solidFill>
            <a:prstDash val="solid"/>
            <a:round/>
            <a:headEnd len="med" w="med" type="none"/>
            <a:tailEnd len="med" w="med" type="none"/>
          </a:ln>
        </p:spPr>
      </p:cxnSp>
      <p:cxnSp>
        <p:nvCxnSpPr>
          <p:cNvPr id="214" name="Google Shape;214;p34"/>
          <p:cNvCxnSpPr/>
          <p:nvPr/>
        </p:nvCxnSpPr>
        <p:spPr>
          <a:xfrm>
            <a:off x="6043325" y="2596500"/>
            <a:ext cx="705300" cy="0"/>
          </a:xfrm>
          <a:prstGeom prst="straightConnector1">
            <a:avLst/>
          </a:prstGeom>
          <a:noFill/>
          <a:ln cap="flat" cmpd="sng" w="28575">
            <a:solidFill>
              <a:srgbClr val="FF9900"/>
            </a:solidFill>
            <a:prstDash val="solid"/>
            <a:round/>
            <a:headEnd len="med" w="med" type="none"/>
            <a:tailEnd len="med" w="med" type="none"/>
          </a:ln>
        </p:spPr>
      </p:cxnSp>
      <p:sp>
        <p:nvSpPr>
          <p:cNvPr id="215" name="Google Shape;215;p34"/>
          <p:cNvSpPr txBox="1"/>
          <p:nvPr/>
        </p:nvSpPr>
        <p:spPr>
          <a:xfrm>
            <a:off x="6894500" y="1946200"/>
            <a:ext cx="2030700" cy="92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Seebecks Predicted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Seebecks Actual</a:t>
            </a:r>
            <a:endParaRPr/>
          </a:p>
        </p:txBody>
      </p:sp>
      <p:sp>
        <p:nvSpPr>
          <p:cNvPr id="216" name="Google Shape;216;p34"/>
          <p:cNvSpPr txBox="1"/>
          <p:nvPr/>
        </p:nvSpPr>
        <p:spPr>
          <a:xfrm>
            <a:off x="0" y="2571750"/>
            <a:ext cx="1148700" cy="49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Seebecks</a:t>
            </a:r>
            <a:endParaRPr b="1">
              <a:solidFill>
                <a:schemeClr val="dk1"/>
              </a:solidFill>
            </a:endParaRPr>
          </a:p>
          <a:p>
            <a:pPr indent="0" lvl="0" marL="0" rtl="0" algn="l">
              <a:spcBef>
                <a:spcPts val="0"/>
              </a:spcBef>
              <a:spcAft>
                <a:spcPts val="0"/>
              </a:spcAft>
              <a:buNone/>
            </a:pPr>
            <a:r>
              <a:rPr b="1" lang="en">
                <a:solidFill>
                  <a:schemeClr val="dk1"/>
                </a:solidFill>
              </a:rPr>
              <a:t>ΔV/</a:t>
            </a:r>
            <a:r>
              <a:rPr b="1" lang="en">
                <a:solidFill>
                  <a:schemeClr val="dk1"/>
                </a:solidFill>
              </a:rPr>
              <a:t>Δ T</a:t>
            </a:r>
            <a:r>
              <a:rPr b="1" lang="en">
                <a:solidFill>
                  <a:schemeClr val="dk1"/>
                </a:solidFill>
              </a:rPr>
              <a:t> </a:t>
            </a:r>
            <a:endParaRPr b="1">
              <a:solidFill>
                <a:schemeClr val="dk1"/>
              </a:solidFill>
            </a:endParaRPr>
          </a:p>
        </p:txBody>
      </p:sp>
      <p:sp>
        <p:nvSpPr>
          <p:cNvPr id="217" name="Google Shape;217;p34"/>
          <p:cNvSpPr txBox="1"/>
          <p:nvPr/>
        </p:nvSpPr>
        <p:spPr>
          <a:xfrm>
            <a:off x="6277650" y="689500"/>
            <a:ext cx="2331300" cy="39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dk1"/>
                </a:solidFill>
              </a:rPr>
              <a:t> zT = S</a:t>
            </a:r>
            <a:r>
              <a:rPr lang="en" sz="2400">
                <a:solidFill>
                  <a:schemeClr val="dk1"/>
                </a:solidFill>
              </a:rPr>
              <a:t>²</a:t>
            </a:r>
            <a:r>
              <a:rPr lang="en" sz="2400">
                <a:solidFill>
                  <a:schemeClr val="dk1"/>
                </a:solidFill>
              </a:rPr>
              <a:t>σ/κT</a:t>
            </a:r>
            <a:endParaRPr sz="2400"/>
          </a:p>
        </p:txBody>
      </p:sp>
      <p:sp>
        <p:nvSpPr>
          <p:cNvPr id="218" name="Google Shape;218;p34"/>
          <p:cNvSpPr txBox="1"/>
          <p:nvPr/>
        </p:nvSpPr>
        <p:spPr>
          <a:xfrm>
            <a:off x="2020238" y="4681425"/>
            <a:ext cx="3000000" cy="39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Compounds in Training Dataset</a:t>
            </a:r>
            <a:endParaRPr b="1">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22" name="Shape 222"/>
        <p:cNvGrpSpPr/>
        <p:nvPr/>
      </p:nvGrpSpPr>
      <p:grpSpPr>
        <a:xfrm>
          <a:off x="0" y="0"/>
          <a:ext cx="0" cy="0"/>
          <a:chOff x="0" y="0"/>
          <a:chExt cx="0" cy="0"/>
        </a:xfrm>
      </p:grpSpPr>
      <p:pic>
        <p:nvPicPr>
          <p:cNvPr id="223" name="Google Shape;223;p35"/>
          <p:cNvPicPr preferRelativeResize="0"/>
          <p:nvPr/>
        </p:nvPicPr>
        <p:blipFill>
          <a:blip r:embed="rId3">
            <a:alphaModFix/>
          </a:blip>
          <a:stretch>
            <a:fillRect/>
          </a:stretch>
        </p:blipFill>
        <p:spPr>
          <a:xfrm>
            <a:off x="883525" y="231025"/>
            <a:ext cx="6875525" cy="4185550"/>
          </a:xfrm>
          <a:prstGeom prst="rect">
            <a:avLst/>
          </a:prstGeom>
          <a:noFill/>
          <a:ln>
            <a:noFill/>
          </a:ln>
        </p:spPr>
      </p:pic>
      <p:sp>
        <p:nvSpPr>
          <p:cNvPr id="224" name="Google Shape;224;p35"/>
          <p:cNvSpPr txBox="1"/>
          <p:nvPr/>
        </p:nvSpPr>
        <p:spPr>
          <a:xfrm>
            <a:off x="3003425" y="4416575"/>
            <a:ext cx="2760300" cy="47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Sum of Compound Electron Valence/ Electron Shell</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28" name="Shape 228"/>
        <p:cNvGrpSpPr/>
        <p:nvPr/>
      </p:nvGrpSpPr>
      <p:grpSpPr>
        <a:xfrm>
          <a:off x="0" y="0"/>
          <a:ext cx="0" cy="0"/>
          <a:chOff x="0" y="0"/>
          <a:chExt cx="0" cy="0"/>
        </a:xfrm>
      </p:grpSpPr>
      <p:sp>
        <p:nvSpPr>
          <p:cNvPr id="229" name="Google Shape;229;p36"/>
          <p:cNvSpPr txBox="1"/>
          <p:nvPr/>
        </p:nvSpPr>
        <p:spPr>
          <a:xfrm>
            <a:off x="383775" y="0"/>
            <a:ext cx="8760300" cy="4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t>Kaggle Kernal Input &amp; Code:</a:t>
            </a:r>
            <a:endParaRPr b="1" sz="2000"/>
          </a:p>
        </p:txBody>
      </p:sp>
      <p:sp>
        <p:nvSpPr>
          <p:cNvPr id="230" name="Google Shape;230;p36"/>
          <p:cNvSpPr txBox="1"/>
          <p:nvPr/>
        </p:nvSpPr>
        <p:spPr>
          <a:xfrm>
            <a:off x="6289925" y="1233300"/>
            <a:ext cx="3000000" cy="391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[[1, 9, 1, 10, 3, 5]]</a:t>
            </a:r>
            <a:endParaRPr/>
          </a:p>
          <a:p>
            <a:pPr indent="0" lvl="0" marL="0" rtl="0" algn="l">
              <a:spcBef>
                <a:spcPts val="0"/>
              </a:spcBef>
              <a:spcAft>
                <a:spcPts val="0"/>
              </a:spcAft>
              <a:buNone/>
            </a:pPr>
            <a:r>
              <a:rPr lang="en"/>
              <a:t>-419</a:t>
            </a:r>
            <a:endParaRPr/>
          </a:p>
          <a:p>
            <a:pPr indent="0" lvl="0" marL="0" rtl="0" algn="l">
              <a:spcBef>
                <a:spcPts val="0"/>
              </a:spcBef>
              <a:spcAft>
                <a:spcPts val="0"/>
              </a:spcAft>
              <a:buNone/>
            </a:pPr>
            <a:r>
              <a:rPr lang="en"/>
              <a:t>Sc Ti 3Si</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[[1, 8, 3, 9, 2, 5]]</a:t>
            </a:r>
            <a:endParaRPr/>
          </a:p>
          <a:p>
            <a:pPr indent="0" lvl="0" marL="0" rtl="0" algn="l">
              <a:spcBef>
                <a:spcPts val="0"/>
              </a:spcBef>
              <a:spcAft>
                <a:spcPts val="0"/>
              </a:spcAft>
              <a:buNone/>
            </a:pPr>
            <a:r>
              <a:rPr lang="en"/>
              <a:t>-420</a:t>
            </a:r>
            <a:endParaRPr/>
          </a:p>
          <a:p>
            <a:pPr indent="0" lvl="0" marL="0" rtl="0" algn="l">
              <a:spcBef>
                <a:spcPts val="0"/>
              </a:spcBef>
              <a:spcAft>
                <a:spcPts val="0"/>
              </a:spcAft>
              <a:buNone/>
            </a:pPr>
            <a:r>
              <a:rPr lang="en"/>
              <a:t>Ca 3Sc 2Si</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[[1, 11, 1, 8, 3, 5]]</a:t>
            </a:r>
            <a:endParaRPr/>
          </a:p>
          <a:p>
            <a:pPr indent="0" lvl="0" marL="0" rtl="0" algn="l">
              <a:spcBef>
                <a:spcPts val="0"/>
              </a:spcBef>
              <a:spcAft>
                <a:spcPts val="0"/>
              </a:spcAft>
              <a:buNone/>
            </a:pPr>
            <a:r>
              <a:rPr lang="en"/>
              <a:t>-402</a:t>
            </a:r>
            <a:endParaRPr/>
          </a:p>
          <a:p>
            <a:pPr indent="0" lvl="0" marL="0" rtl="0" algn="l">
              <a:spcBef>
                <a:spcPts val="0"/>
              </a:spcBef>
              <a:spcAft>
                <a:spcPts val="0"/>
              </a:spcAft>
              <a:buNone/>
            </a:pPr>
            <a:r>
              <a:rPr lang="en"/>
              <a:t>V Ca 3Si</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[[1, 8, 1, 6, 3, 4]]</a:t>
            </a:r>
            <a:endParaRPr/>
          </a:p>
          <a:p>
            <a:pPr indent="0" lvl="0" marL="0" rtl="0" algn="l">
              <a:spcBef>
                <a:spcPts val="0"/>
              </a:spcBef>
              <a:spcAft>
                <a:spcPts val="0"/>
              </a:spcAft>
              <a:buNone/>
            </a:pPr>
            <a:r>
              <a:rPr lang="en"/>
              <a:t>-404</a:t>
            </a:r>
            <a:endParaRPr/>
          </a:p>
          <a:p>
            <a:pPr indent="0" lvl="0" marL="0" rtl="0" algn="l">
              <a:spcBef>
                <a:spcPts val="0"/>
              </a:spcBef>
              <a:spcAft>
                <a:spcPts val="0"/>
              </a:spcAft>
              <a:buNone/>
            </a:pPr>
            <a:r>
              <a:rPr lang="en"/>
              <a:t>Ca P 3Al</a:t>
            </a:r>
            <a:endParaRPr/>
          </a:p>
        </p:txBody>
      </p:sp>
      <p:sp>
        <p:nvSpPr>
          <p:cNvPr id="231" name="Google Shape;231;p36"/>
          <p:cNvSpPr txBox="1"/>
          <p:nvPr/>
        </p:nvSpPr>
        <p:spPr>
          <a:xfrm>
            <a:off x="383775" y="537600"/>
            <a:ext cx="4572000" cy="40683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en" sz="1500"/>
              <a:t>Periodic Table data</a:t>
            </a:r>
            <a:endParaRPr sz="1500"/>
          </a:p>
          <a:p>
            <a:pPr indent="-323850" lvl="0" marL="914400" rtl="0" algn="l">
              <a:spcBef>
                <a:spcPts val="0"/>
              </a:spcBef>
              <a:spcAft>
                <a:spcPts val="0"/>
              </a:spcAft>
              <a:buSzPts val="1500"/>
              <a:buChar char="●"/>
            </a:pPr>
            <a:r>
              <a:rPr lang="en" sz="1500"/>
              <a:t>Electron configurations for each atom</a:t>
            </a:r>
            <a:endParaRPr sz="1500"/>
          </a:p>
          <a:p>
            <a:pPr indent="-323850" lvl="0" marL="914400" rtl="0" algn="l">
              <a:spcBef>
                <a:spcPts val="0"/>
              </a:spcBef>
              <a:spcAft>
                <a:spcPts val="0"/>
              </a:spcAft>
              <a:buSzPts val="1500"/>
              <a:buChar char="●"/>
            </a:pPr>
            <a:r>
              <a:rPr lang="en" sz="1500"/>
              <a:t>Seebeck coefficients for each element</a:t>
            </a:r>
            <a:endParaRPr sz="1500"/>
          </a:p>
          <a:p>
            <a:pPr indent="0" lvl="0" marL="1828800" rtl="0" algn="l">
              <a:spcBef>
                <a:spcPts val="0"/>
              </a:spcBef>
              <a:spcAft>
                <a:spcPts val="0"/>
              </a:spcAft>
              <a:buNone/>
            </a:pPr>
            <a:r>
              <a:t/>
            </a:r>
            <a:endParaRPr sz="1500"/>
          </a:p>
          <a:p>
            <a:pPr indent="-323850" lvl="0" marL="457200" rtl="0" algn="l">
              <a:spcBef>
                <a:spcPts val="0"/>
              </a:spcBef>
              <a:spcAft>
                <a:spcPts val="0"/>
              </a:spcAft>
              <a:buClr>
                <a:schemeClr val="dk1"/>
              </a:buClr>
              <a:buSzPts val="1500"/>
              <a:buChar char="-"/>
            </a:pPr>
            <a:r>
              <a:rPr lang="en" sz="1500">
                <a:solidFill>
                  <a:schemeClr val="dk1"/>
                </a:solidFill>
              </a:rPr>
              <a:t>Elemental concentrations</a:t>
            </a:r>
            <a:endParaRPr sz="15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35" name="Shape 235"/>
        <p:cNvGrpSpPr/>
        <p:nvPr/>
      </p:nvGrpSpPr>
      <p:grpSpPr>
        <a:xfrm>
          <a:off x="0" y="0"/>
          <a:ext cx="0" cy="0"/>
          <a:chOff x="0" y="0"/>
          <a:chExt cx="0" cy="0"/>
        </a:xfrm>
      </p:grpSpPr>
      <p:sp>
        <p:nvSpPr>
          <p:cNvPr id="236" name="Google Shape;236;p37"/>
          <p:cNvSpPr txBox="1"/>
          <p:nvPr>
            <p:ph type="title"/>
          </p:nvPr>
        </p:nvSpPr>
        <p:spPr>
          <a:xfrm>
            <a:off x="311700" y="445025"/>
            <a:ext cx="81699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Raw Output from Compound Generator Filter and ML</a:t>
            </a:r>
            <a:endParaRPr/>
          </a:p>
        </p:txBody>
      </p:sp>
      <p:sp>
        <p:nvSpPr>
          <p:cNvPr id="237" name="Google Shape;237;p37"/>
          <p:cNvSpPr txBox="1"/>
          <p:nvPr>
            <p:ph idx="1" type="body"/>
          </p:nvPr>
        </p:nvSpPr>
        <p:spPr>
          <a:xfrm>
            <a:off x="311700" y="1474575"/>
            <a:ext cx="2339100" cy="3669000"/>
          </a:xfrm>
          <a:prstGeom prst="rect">
            <a:avLst/>
          </a:prstGeom>
        </p:spPr>
        <p:txBody>
          <a:bodyPr anchorCtr="0" anchor="t" bIns="91425" lIns="91425" spcFirstLastPara="1" rIns="91425" wrap="square" tIns="91425">
            <a:normAutofit/>
          </a:bodyPr>
          <a:lstStyle/>
          <a:p>
            <a:pPr indent="0" lvl="0" marL="76200" marR="76200" rtl="0" algn="l">
              <a:lnSpc>
                <a:spcPct val="150001"/>
              </a:lnSpc>
              <a:spcBef>
                <a:spcPts val="300"/>
              </a:spcBef>
              <a:spcAft>
                <a:spcPts val="0"/>
              </a:spcAft>
              <a:buClr>
                <a:schemeClr val="dk1"/>
              </a:buClr>
              <a:buSzPts val="1100"/>
              <a:buFont typeface="Arial"/>
              <a:buNone/>
            </a:pPr>
            <a:r>
              <a:rPr b="1" lang="en" sz="1100">
                <a:solidFill>
                  <a:srgbClr val="1D1C1D"/>
                </a:solidFill>
                <a:latin typeface="Consolas"/>
                <a:ea typeface="Consolas"/>
                <a:cs typeface="Consolas"/>
                <a:sym typeface="Consolas"/>
              </a:rPr>
              <a:t>[[2, 10, 2, 6, 1, 15]]</a:t>
            </a:r>
            <a:endParaRPr b="1" sz="1100">
              <a:solidFill>
                <a:srgbClr val="1D1C1D"/>
              </a:solidFill>
              <a:latin typeface="Consolas"/>
              <a:ea typeface="Consolas"/>
              <a:cs typeface="Consolas"/>
              <a:sym typeface="Consolas"/>
            </a:endParaRPr>
          </a:p>
          <a:p>
            <a:pPr indent="0" lvl="0" marL="76200" marR="76200" rtl="0" algn="l">
              <a:lnSpc>
                <a:spcPct val="150001"/>
              </a:lnSpc>
              <a:spcBef>
                <a:spcPts val="300"/>
              </a:spcBef>
              <a:spcAft>
                <a:spcPts val="0"/>
              </a:spcAft>
              <a:buClr>
                <a:schemeClr val="dk1"/>
              </a:buClr>
              <a:buSzPts val="1100"/>
              <a:buFont typeface="Arial"/>
              <a:buNone/>
            </a:pPr>
            <a:r>
              <a:rPr b="1" lang="en" sz="1100">
                <a:solidFill>
                  <a:srgbClr val="FF0000"/>
                </a:solidFill>
                <a:latin typeface="Consolas"/>
                <a:ea typeface="Consolas"/>
                <a:cs typeface="Consolas"/>
                <a:sym typeface="Consolas"/>
              </a:rPr>
              <a:t>-339 Ti P Co</a:t>
            </a:r>
            <a:endParaRPr b="1" sz="1100">
              <a:solidFill>
                <a:srgbClr val="FF0000"/>
              </a:solidFill>
              <a:latin typeface="Consolas"/>
              <a:ea typeface="Consolas"/>
              <a:cs typeface="Consolas"/>
              <a:sym typeface="Consolas"/>
            </a:endParaRPr>
          </a:p>
          <a:p>
            <a:pPr indent="0" lvl="0" marL="76200" marR="76200" rtl="0" algn="l">
              <a:lnSpc>
                <a:spcPct val="150001"/>
              </a:lnSpc>
              <a:spcBef>
                <a:spcPts val="300"/>
              </a:spcBef>
              <a:spcAft>
                <a:spcPts val="0"/>
              </a:spcAft>
              <a:buClr>
                <a:schemeClr val="dk1"/>
              </a:buClr>
              <a:buSzPts val="1100"/>
              <a:buFont typeface="Arial"/>
              <a:buNone/>
            </a:pPr>
            <a:r>
              <a:rPr b="1" lang="en" sz="1100">
                <a:solidFill>
                  <a:srgbClr val="1D1C1D"/>
                </a:solidFill>
                <a:latin typeface="Consolas"/>
                <a:ea typeface="Consolas"/>
                <a:cs typeface="Consolas"/>
                <a:sym typeface="Consolas"/>
              </a:rPr>
              <a:t>[[2, 20, 1, 2, 2, 21, 3, 7]]</a:t>
            </a:r>
            <a:endParaRPr b="1" sz="1100">
              <a:solidFill>
                <a:srgbClr val="1D1C1D"/>
              </a:solidFill>
              <a:latin typeface="Consolas"/>
              <a:ea typeface="Consolas"/>
              <a:cs typeface="Consolas"/>
              <a:sym typeface="Consolas"/>
            </a:endParaRPr>
          </a:p>
          <a:p>
            <a:pPr indent="0" lvl="0" marL="76200" marR="76200" rtl="0" algn="l">
              <a:lnSpc>
                <a:spcPct val="150001"/>
              </a:lnSpc>
              <a:spcBef>
                <a:spcPts val="300"/>
              </a:spcBef>
              <a:spcAft>
                <a:spcPts val="0"/>
              </a:spcAft>
              <a:buClr>
                <a:schemeClr val="dk1"/>
              </a:buClr>
              <a:buSzPts val="1100"/>
              <a:buFont typeface="Arial"/>
              <a:buNone/>
            </a:pPr>
            <a:r>
              <a:rPr b="1" lang="en" sz="1100">
                <a:solidFill>
                  <a:srgbClr val="1D1C1D"/>
                </a:solidFill>
                <a:latin typeface="Consolas"/>
                <a:ea typeface="Consolas"/>
                <a:cs typeface="Consolas"/>
                <a:sym typeface="Consolas"/>
              </a:rPr>
              <a:t>-362 Ge Na Se K</a:t>
            </a:r>
            <a:endParaRPr b="1" sz="1100">
              <a:solidFill>
                <a:srgbClr val="1D1C1D"/>
              </a:solidFill>
              <a:latin typeface="Consolas"/>
              <a:ea typeface="Consolas"/>
              <a:cs typeface="Consolas"/>
              <a:sym typeface="Consolas"/>
            </a:endParaRPr>
          </a:p>
          <a:p>
            <a:pPr indent="0" lvl="0" marL="76200" marR="76200" rtl="0" algn="l">
              <a:lnSpc>
                <a:spcPct val="150001"/>
              </a:lnSpc>
              <a:spcBef>
                <a:spcPts val="300"/>
              </a:spcBef>
              <a:spcAft>
                <a:spcPts val="0"/>
              </a:spcAft>
              <a:buClr>
                <a:schemeClr val="dk1"/>
              </a:buClr>
              <a:buSzPts val="1100"/>
              <a:buFont typeface="Arial"/>
              <a:buNone/>
            </a:pPr>
            <a:r>
              <a:rPr b="1" lang="en" sz="1100">
                <a:solidFill>
                  <a:srgbClr val="1D1C1D"/>
                </a:solidFill>
                <a:latin typeface="Consolas"/>
                <a:ea typeface="Consolas"/>
                <a:cs typeface="Consolas"/>
                <a:sym typeface="Consolas"/>
              </a:rPr>
              <a:t>[[1, 2, 1, 4, 1, 20]]</a:t>
            </a:r>
            <a:endParaRPr b="1" sz="1100">
              <a:solidFill>
                <a:srgbClr val="1D1C1D"/>
              </a:solidFill>
              <a:latin typeface="Consolas"/>
              <a:ea typeface="Consolas"/>
              <a:cs typeface="Consolas"/>
              <a:sym typeface="Consolas"/>
            </a:endParaRPr>
          </a:p>
          <a:p>
            <a:pPr indent="0" lvl="0" marL="76200" marR="76200" rtl="0" algn="l">
              <a:lnSpc>
                <a:spcPct val="150001"/>
              </a:lnSpc>
              <a:spcBef>
                <a:spcPts val="300"/>
              </a:spcBef>
              <a:spcAft>
                <a:spcPts val="0"/>
              </a:spcAft>
              <a:buClr>
                <a:schemeClr val="dk1"/>
              </a:buClr>
              <a:buSzPts val="1100"/>
              <a:buFont typeface="Arial"/>
              <a:buNone/>
            </a:pPr>
            <a:r>
              <a:rPr b="1" lang="en" sz="1100">
                <a:solidFill>
                  <a:srgbClr val="FF0000"/>
                </a:solidFill>
                <a:latin typeface="Consolas"/>
                <a:ea typeface="Consolas"/>
                <a:cs typeface="Consolas"/>
                <a:sym typeface="Consolas"/>
              </a:rPr>
              <a:t>-301 Na Al Ge</a:t>
            </a:r>
            <a:endParaRPr b="1" sz="1100">
              <a:solidFill>
                <a:srgbClr val="FF0000"/>
              </a:solidFill>
              <a:latin typeface="Consolas"/>
              <a:ea typeface="Consolas"/>
              <a:cs typeface="Consolas"/>
              <a:sym typeface="Consolas"/>
            </a:endParaRPr>
          </a:p>
          <a:p>
            <a:pPr indent="0" lvl="0" marL="76200" marR="76200" rtl="0" algn="l">
              <a:lnSpc>
                <a:spcPct val="150001"/>
              </a:lnSpc>
              <a:spcBef>
                <a:spcPts val="300"/>
              </a:spcBef>
              <a:spcAft>
                <a:spcPts val="0"/>
              </a:spcAft>
              <a:buClr>
                <a:schemeClr val="dk1"/>
              </a:buClr>
              <a:buSzPts val="1100"/>
              <a:buFont typeface="Arial"/>
              <a:buNone/>
            </a:pPr>
            <a:r>
              <a:rPr b="1" lang="en" sz="1100">
                <a:solidFill>
                  <a:srgbClr val="1D1C1D"/>
                </a:solidFill>
                <a:latin typeface="Consolas"/>
                <a:ea typeface="Consolas"/>
                <a:cs typeface="Consolas"/>
                <a:sym typeface="Consolas"/>
              </a:rPr>
              <a:t>[[1, 14, 2, 2, 2, 20, 1, 5]]</a:t>
            </a:r>
            <a:endParaRPr b="1" sz="1100">
              <a:solidFill>
                <a:srgbClr val="1D1C1D"/>
              </a:solidFill>
              <a:latin typeface="Consolas"/>
              <a:ea typeface="Consolas"/>
              <a:cs typeface="Consolas"/>
              <a:sym typeface="Consolas"/>
            </a:endParaRPr>
          </a:p>
          <a:p>
            <a:pPr indent="0" lvl="0" marL="76200" marR="76200" rtl="0" algn="l">
              <a:lnSpc>
                <a:spcPct val="150001"/>
              </a:lnSpc>
              <a:spcBef>
                <a:spcPts val="300"/>
              </a:spcBef>
              <a:spcAft>
                <a:spcPts val="0"/>
              </a:spcAft>
              <a:buClr>
                <a:schemeClr val="dk1"/>
              </a:buClr>
              <a:buSzPts val="1100"/>
              <a:buFont typeface="Arial"/>
              <a:buNone/>
            </a:pPr>
            <a:r>
              <a:rPr b="1" lang="en" sz="1100">
                <a:solidFill>
                  <a:srgbClr val="1D1C1D"/>
                </a:solidFill>
                <a:latin typeface="Consolas"/>
                <a:ea typeface="Consolas"/>
                <a:cs typeface="Consolas"/>
                <a:sym typeface="Consolas"/>
              </a:rPr>
              <a:t>-400 Fe Na Ge Si</a:t>
            </a:r>
            <a:endParaRPr b="1" sz="1100">
              <a:solidFill>
                <a:srgbClr val="1D1C1D"/>
              </a:solidFill>
              <a:latin typeface="Consolas"/>
              <a:ea typeface="Consolas"/>
              <a:cs typeface="Consolas"/>
              <a:sym typeface="Consolas"/>
            </a:endParaRPr>
          </a:p>
          <a:p>
            <a:pPr indent="0" lvl="0" marL="0" rtl="0" algn="l">
              <a:spcBef>
                <a:spcPts val="300"/>
              </a:spcBef>
              <a:spcAft>
                <a:spcPts val="1200"/>
              </a:spcAft>
              <a:buNone/>
            </a:pPr>
            <a:r>
              <a:t/>
            </a:r>
            <a:endParaRPr sz="2000"/>
          </a:p>
        </p:txBody>
      </p:sp>
      <p:sp>
        <p:nvSpPr>
          <p:cNvPr id="238" name="Google Shape;238;p37"/>
          <p:cNvSpPr txBox="1"/>
          <p:nvPr/>
        </p:nvSpPr>
        <p:spPr>
          <a:xfrm>
            <a:off x="2650800" y="1474575"/>
            <a:ext cx="3051900" cy="3669000"/>
          </a:xfrm>
          <a:prstGeom prst="rect">
            <a:avLst/>
          </a:prstGeom>
          <a:noFill/>
          <a:ln>
            <a:noFill/>
          </a:ln>
        </p:spPr>
        <p:txBody>
          <a:bodyPr anchorCtr="0" anchor="t" bIns="91425" lIns="91425" spcFirstLastPara="1" rIns="91425" wrap="square" tIns="91425">
            <a:noAutofit/>
          </a:bodyPr>
          <a:lstStyle/>
          <a:p>
            <a:pPr indent="0" lvl="0" marL="76200" marR="76200" rtl="0" algn="l">
              <a:lnSpc>
                <a:spcPct val="150001"/>
              </a:lnSpc>
              <a:spcBef>
                <a:spcPts val="300"/>
              </a:spcBef>
              <a:spcAft>
                <a:spcPts val="0"/>
              </a:spcAft>
              <a:buClr>
                <a:schemeClr val="dk1"/>
              </a:buClr>
              <a:buSzPts val="1100"/>
              <a:buFont typeface="Arial"/>
              <a:buNone/>
            </a:pPr>
            <a:r>
              <a:rPr b="1" lang="en" sz="1100">
                <a:solidFill>
                  <a:srgbClr val="1D1C1D"/>
                </a:solidFill>
                <a:latin typeface="Consolas"/>
                <a:ea typeface="Consolas"/>
                <a:cs typeface="Consolas"/>
                <a:sym typeface="Consolas"/>
              </a:rPr>
              <a:t>[[2, 9, 2, 3, 2, 5]]</a:t>
            </a:r>
            <a:endParaRPr b="1" sz="1100">
              <a:solidFill>
                <a:srgbClr val="1D1C1D"/>
              </a:solidFill>
              <a:latin typeface="Consolas"/>
              <a:ea typeface="Consolas"/>
              <a:cs typeface="Consolas"/>
              <a:sym typeface="Consolas"/>
            </a:endParaRPr>
          </a:p>
          <a:p>
            <a:pPr indent="0" lvl="0" marL="76200" marR="76200" rtl="0" algn="l">
              <a:lnSpc>
                <a:spcPct val="150001"/>
              </a:lnSpc>
              <a:spcBef>
                <a:spcPts val="300"/>
              </a:spcBef>
              <a:spcAft>
                <a:spcPts val="0"/>
              </a:spcAft>
              <a:buClr>
                <a:schemeClr val="dk1"/>
              </a:buClr>
              <a:buSzPts val="1100"/>
              <a:buFont typeface="Arial"/>
              <a:buNone/>
            </a:pPr>
            <a:r>
              <a:rPr b="1" lang="en" sz="1100">
                <a:solidFill>
                  <a:srgbClr val="1D1C1D"/>
                </a:solidFill>
                <a:latin typeface="Consolas"/>
                <a:ea typeface="Consolas"/>
                <a:cs typeface="Consolas"/>
                <a:sym typeface="Consolas"/>
              </a:rPr>
              <a:t>-500 Sc Mg Si</a:t>
            </a:r>
            <a:endParaRPr b="1" sz="1100">
              <a:solidFill>
                <a:srgbClr val="1D1C1D"/>
              </a:solidFill>
              <a:latin typeface="Consolas"/>
              <a:ea typeface="Consolas"/>
              <a:cs typeface="Consolas"/>
              <a:sym typeface="Consolas"/>
            </a:endParaRPr>
          </a:p>
          <a:p>
            <a:pPr indent="0" lvl="0" marL="76200" marR="76200" rtl="0" algn="l">
              <a:lnSpc>
                <a:spcPct val="150001"/>
              </a:lnSpc>
              <a:spcBef>
                <a:spcPts val="300"/>
              </a:spcBef>
              <a:spcAft>
                <a:spcPts val="0"/>
              </a:spcAft>
              <a:buClr>
                <a:schemeClr val="dk1"/>
              </a:buClr>
              <a:buSzPts val="1100"/>
              <a:buFont typeface="Arial"/>
              <a:buNone/>
            </a:pPr>
            <a:r>
              <a:rPr b="1" lang="en" sz="1100">
                <a:solidFill>
                  <a:srgbClr val="1D1C1D"/>
                </a:solidFill>
                <a:latin typeface="Consolas"/>
                <a:ea typeface="Consolas"/>
                <a:cs typeface="Consolas"/>
                <a:sym typeface="Consolas"/>
              </a:rPr>
              <a:t>[[1, 19, 1, 2, 2, 15]]</a:t>
            </a:r>
            <a:endParaRPr b="1" sz="1100">
              <a:solidFill>
                <a:srgbClr val="1D1C1D"/>
              </a:solidFill>
              <a:latin typeface="Consolas"/>
              <a:ea typeface="Consolas"/>
              <a:cs typeface="Consolas"/>
              <a:sym typeface="Consolas"/>
            </a:endParaRPr>
          </a:p>
          <a:p>
            <a:pPr indent="0" lvl="0" marL="76200" marR="76200" rtl="0" algn="l">
              <a:lnSpc>
                <a:spcPct val="150001"/>
              </a:lnSpc>
              <a:spcBef>
                <a:spcPts val="300"/>
              </a:spcBef>
              <a:spcAft>
                <a:spcPts val="0"/>
              </a:spcAft>
              <a:buClr>
                <a:schemeClr val="dk1"/>
              </a:buClr>
              <a:buSzPts val="1100"/>
              <a:buFont typeface="Arial"/>
              <a:buNone/>
            </a:pPr>
            <a:r>
              <a:rPr b="1" lang="en" sz="1100">
                <a:solidFill>
                  <a:srgbClr val="1D1C1D"/>
                </a:solidFill>
                <a:latin typeface="Consolas"/>
                <a:ea typeface="Consolas"/>
                <a:cs typeface="Consolas"/>
                <a:sym typeface="Consolas"/>
              </a:rPr>
              <a:t>-401 Ga Na Co</a:t>
            </a:r>
            <a:endParaRPr b="1" sz="1100">
              <a:solidFill>
                <a:srgbClr val="1D1C1D"/>
              </a:solidFill>
              <a:latin typeface="Consolas"/>
              <a:ea typeface="Consolas"/>
              <a:cs typeface="Consolas"/>
              <a:sym typeface="Consolas"/>
            </a:endParaRPr>
          </a:p>
          <a:p>
            <a:pPr indent="0" lvl="0" marL="76200" marR="76200" rtl="0" algn="l">
              <a:lnSpc>
                <a:spcPct val="150001"/>
              </a:lnSpc>
              <a:spcBef>
                <a:spcPts val="300"/>
              </a:spcBef>
              <a:spcAft>
                <a:spcPts val="0"/>
              </a:spcAft>
              <a:buClr>
                <a:schemeClr val="dk1"/>
              </a:buClr>
              <a:buSzPts val="1100"/>
              <a:buFont typeface="Arial"/>
              <a:buNone/>
            </a:pPr>
            <a:r>
              <a:rPr b="1" lang="en" sz="1100">
                <a:solidFill>
                  <a:srgbClr val="1D1C1D"/>
                </a:solidFill>
                <a:latin typeface="Consolas"/>
                <a:ea typeface="Consolas"/>
                <a:cs typeface="Consolas"/>
                <a:sym typeface="Consolas"/>
              </a:rPr>
              <a:t>[[1, 15, 2, 3, 1, 18]]</a:t>
            </a:r>
            <a:endParaRPr b="1" sz="1100">
              <a:solidFill>
                <a:srgbClr val="1D1C1D"/>
              </a:solidFill>
              <a:latin typeface="Consolas"/>
              <a:ea typeface="Consolas"/>
              <a:cs typeface="Consolas"/>
              <a:sym typeface="Consolas"/>
            </a:endParaRPr>
          </a:p>
          <a:p>
            <a:pPr indent="0" lvl="0" marL="76200" marR="76200" rtl="0" algn="l">
              <a:lnSpc>
                <a:spcPct val="150001"/>
              </a:lnSpc>
              <a:spcBef>
                <a:spcPts val="300"/>
              </a:spcBef>
              <a:spcAft>
                <a:spcPts val="0"/>
              </a:spcAft>
              <a:buClr>
                <a:schemeClr val="dk1"/>
              </a:buClr>
              <a:buSzPts val="1100"/>
              <a:buFont typeface="Arial"/>
              <a:buNone/>
            </a:pPr>
            <a:r>
              <a:rPr b="1" lang="en" sz="1100">
                <a:solidFill>
                  <a:srgbClr val="FF0000"/>
                </a:solidFill>
                <a:latin typeface="Consolas"/>
                <a:ea typeface="Consolas"/>
                <a:cs typeface="Consolas"/>
                <a:sym typeface="Consolas"/>
              </a:rPr>
              <a:t>-410 Co Mg Zn</a:t>
            </a:r>
            <a:endParaRPr b="1" sz="1100">
              <a:solidFill>
                <a:srgbClr val="FF0000"/>
              </a:solidFill>
              <a:latin typeface="Consolas"/>
              <a:ea typeface="Consolas"/>
              <a:cs typeface="Consolas"/>
              <a:sym typeface="Consolas"/>
            </a:endParaRPr>
          </a:p>
          <a:p>
            <a:pPr indent="0" lvl="0" marL="76200" marR="76200" rtl="0" algn="l">
              <a:lnSpc>
                <a:spcPct val="150001"/>
              </a:lnSpc>
              <a:spcBef>
                <a:spcPts val="300"/>
              </a:spcBef>
              <a:spcAft>
                <a:spcPts val="0"/>
              </a:spcAft>
              <a:buClr>
                <a:schemeClr val="dk1"/>
              </a:buClr>
              <a:buSzPts val="1100"/>
              <a:buFont typeface="Arial"/>
              <a:buNone/>
            </a:pPr>
            <a:r>
              <a:rPr b="1" lang="en" sz="1100">
                <a:solidFill>
                  <a:srgbClr val="1D1C1D"/>
                </a:solidFill>
                <a:latin typeface="Consolas"/>
                <a:ea typeface="Consolas"/>
                <a:cs typeface="Consolas"/>
                <a:sym typeface="Consolas"/>
              </a:rPr>
              <a:t>[[1, 7, 3, 2, 2, 11]]</a:t>
            </a:r>
            <a:endParaRPr b="1" sz="1100">
              <a:solidFill>
                <a:srgbClr val="1D1C1D"/>
              </a:solidFill>
              <a:latin typeface="Consolas"/>
              <a:ea typeface="Consolas"/>
              <a:cs typeface="Consolas"/>
              <a:sym typeface="Consolas"/>
            </a:endParaRPr>
          </a:p>
          <a:p>
            <a:pPr indent="0" lvl="0" marL="76200" marR="76200" rtl="0" algn="l">
              <a:lnSpc>
                <a:spcPct val="150001"/>
              </a:lnSpc>
              <a:spcBef>
                <a:spcPts val="300"/>
              </a:spcBef>
              <a:spcAft>
                <a:spcPts val="0"/>
              </a:spcAft>
              <a:buClr>
                <a:schemeClr val="dk1"/>
              </a:buClr>
              <a:buSzPts val="1100"/>
              <a:buFont typeface="Arial"/>
              <a:buNone/>
            </a:pPr>
            <a:r>
              <a:rPr b="1" lang="en" sz="1100">
                <a:solidFill>
                  <a:srgbClr val="FF0000"/>
                </a:solidFill>
                <a:latin typeface="Consolas"/>
                <a:ea typeface="Consolas"/>
                <a:cs typeface="Consolas"/>
                <a:sym typeface="Consolas"/>
              </a:rPr>
              <a:t>-419 K Na V</a:t>
            </a:r>
            <a:endParaRPr b="1" sz="1100">
              <a:solidFill>
                <a:srgbClr val="FF0000"/>
              </a:solidFill>
              <a:latin typeface="Consolas"/>
              <a:ea typeface="Consolas"/>
              <a:cs typeface="Consolas"/>
              <a:sym typeface="Consolas"/>
            </a:endParaRPr>
          </a:p>
          <a:p>
            <a:pPr indent="0" lvl="0" marL="76200" marR="76200" rtl="0" algn="l">
              <a:lnSpc>
                <a:spcPct val="150001"/>
              </a:lnSpc>
              <a:spcBef>
                <a:spcPts val="300"/>
              </a:spcBef>
              <a:spcAft>
                <a:spcPts val="0"/>
              </a:spcAft>
              <a:buClr>
                <a:schemeClr val="dk1"/>
              </a:buClr>
              <a:buSzPts val="1100"/>
              <a:buFont typeface="Arial"/>
              <a:buNone/>
            </a:pPr>
            <a:r>
              <a:rPr b="1" lang="en" sz="1100">
                <a:solidFill>
                  <a:srgbClr val="1D1C1D"/>
                </a:solidFill>
                <a:latin typeface="Consolas"/>
                <a:ea typeface="Consolas"/>
                <a:cs typeface="Consolas"/>
                <a:sym typeface="Consolas"/>
              </a:rPr>
              <a:t>[[1, 17, 1, 2, 1, 21]]</a:t>
            </a:r>
            <a:endParaRPr b="1" sz="1100">
              <a:solidFill>
                <a:srgbClr val="1D1C1D"/>
              </a:solidFill>
              <a:latin typeface="Consolas"/>
              <a:ea typeface="Consolas"/>
              <a:cs typeface="Consolas"/>
              <a:sym typeface="Consolas"/>
            </a:endParaRPr>
          </a:p>
          <a:p>
            <a:pPr indent="0" lvl="0" marL="76200" marR="76200" rtl="0" algn="l">
              <a:lnSpc>
                <a:spcPct val="150001"/>
              </a:lnSpc>
              <a:spcBef>
                <a:spcPts val="300"/>
              </a:spcBef>
              <a:spcAft>
                <a:spcPts val="0"/>
              </a:spcAft>
              <a:buClr>
                <a:schemeClr val="dk1"/>
              </a:buClr>
              <a:buSzPts val="1100"/>
              <a:buFont typeface="Arial"/>
              <a:buNone/>
            </a:pPr>
            <a:r>
              <a:rPr b="1" lang="en" sz="1100">
                <a:solidFill>
                  <a:srgbClr val="1D1C1D"/>
                </a:solidFill>
                <a:latin typeface="Consolas"/>
                <a:ea typeface="Consolas"/>
                <a:cs typeface="Consolas"/>
                <a:sym typeface="Consolas"/>
              </a:rPr>
              <a:t>-423 Cu Na Se</a:t>
            </a:r>
            <a:endParaRPr b="1" sz="1100">
              <a:solidFill>
                <a:srgbClr val="1D1C1D"/>
              </a:solidFill>
              <a:latin typeface="Consolas"/>
              <a:ea typeface="Consolas"/>
              <a:cs typeface="Consolas"/>
              <a:sym typeface="Consolas"/>
            </a:endParaRPr>
          </a:p>
          <a:p>
            <a:pPr indent="0" lvl="0" marL="76200" marR="76200" rtl="0" algn="l">
              <a:lnSpc>
                <a:spcPct val="150001"/>
              </a:lnSpc>
              <a:spcBef>
                <a:spcPts val="300"/>
              </a:spcBef>
              <a:spcAft>
                <a:spcPts val="0"/>
              </a:spcAft>
              <a:buClr>
                <a:schemeClr val="dk1"/>
              </a:buClr>
              <a:buSzPts val="1100"/>
              <a:buFont typeface="Arial"/>
              <a:buNone/>
            </a:pPr>
            <a:r>
              <a:rPr b="1" lang="en" sz="1100">
                <a:solidFill>
                  <a:srgbClr val="1D1C1D"/>
                </a:solidFill>
                <a:latin typeface="Consolas"/>
                <a:ea typeface="Consolas"/>
                <a:cs typeface="Consolas"/>
                <a:sym typeface="Consolas"/>
              </a:rPr>
              <a:t>[[1, 10, 2, 2, 2, 15]]</a:t>
            </a:r>
            <a:endParaRPr b="1" sz="1100">
              <a:solidFill>
                <a:srgbClr val="1D1C1D"/>
              </a:solidFill>
              <a:latin typeface="Consolas"/>
              <a:ea typeface="Consolas"/>
              <a:cs typeface="Consolas"/>
              <a:sym typeface="Consolas"/>
            </a:endParaRPr>
          </a:p>
          <a:p>
            <a:pPr indent="0" lvl="0" marL="76200" marR="76200" rtl="0" algn="l">
              <a:lnSpc>
                <a:spcPct val="150001"/>
              </a:lnSpc>
              <a:spcBef>
                <a:spcPts val="300"/>
              </a:spcBef>
              <a:spcAft>
                <a:spcPts val="300"/>
              </a:spcAft>
              <a:buClr>
                <a:schemeClr val="dk1"/>
              </a:buClr>
              <a:buSzPts val="1100"/>
              <a:buFont typeface="Arial"/>
              <a:buNone/>
            </a:pPr>
            <a:r>
              <a:rPr b="1" lang="en" sz="1100">
                <a:solidFill>
                  <a:srgbClr val="FF0000"/>
                </a:solidFill>
                <a:latin typeface="Consolas"/>
                <a:ea typeface="Consolas"/>
                <a:cs typeface="Consolas"/>
                <a:sym typeface="Consolas"/>
              </a:rPr>
              <a:t>-429 Ti Na Co</a:t>
            </a:r>
            <a:endParaRPr b="1" sz="1100">
              <a:solidFill>
                <a:srgbClr val="FF0000"/>
              </a:solidFill>
              <a:latin typeface="Consolas"/>
              <a:ea typeface="Consolas"/>
              <a:cs typeface="Consolas"/>
              <a:sym typeface="Consolas"/>
            </a:endParaRPr>
          </a:p>
        </p:txBody>
      </p:sp>
      <p:sp>
        <p:nvSpPr>
          <p:cNvPr id="239" name="Google Shape;239;p37"/>
          <p:cNvSpPr txBox="1"/>
          <p:nvPr/>
        </p:nvSpPr>
        <p:spPr>
          <a:xfrm>
            <a:off x="5429675" y="1474675"/>
            <a:ext cx="3051900" cy="3669000"/>
          </a:xfrm>
          <a:prstGeom prst="rect">
            <a:avLst/>
          </a:prstGeom>
          <a:noFill/>
          <a:ln>
            <a:noFill/>
          </a:ln>
        </p:spPr>
        <p:txBody>
          <a:bodyPr anchorCtr="0" anchor="t" bIns="91425" lIns="91425" spcFirstLastPara="1" rIns="91425" wrap="square" tIns="91425">
            <a:noAutofit/>
          </a:bodyPr>
          <a:lstStyle/>
          <a:p>
            <a:pPr indent="0" lvl="0" marL="76200" marR="76200" rtl="0" algn="l">
              <a:lnSpc>
                <a:spcPct val="150001"/>
              </a:lnSpc>
              <a:spcBef>
                <a:spcPts val="300"/>
              </a:spcBef>
              <a:spcAft>
                <a:spcPts val="0"/>
              </a:spcAft>
              <a:buNone/>
            </a:pPr>
            <a:r>
              <a:rPr b="1" lang="en" sz="1100">
                <a:solidFill>
                  <a:srgbClr val="1D1C1D"/>
                </a:solidFill>
                <a:latin typeface="Consolas"/>
                <a:ea typeface="Consolas"/>
                <a:cs typeface="Consolas"/>
                <a:sym typeface="Consolas"/>
              </a:rPr>
              <a:t>[[1, 7, 3, 2, 1, 5]]</a:t>
            </a:r>
            <a:endParaRPr b="1" sz="1100">
              <a:solidFill>
                <a:srgbClr val="1D1C1D"/>
              </a:solidFill>
              <a:latin typeface="Consolas"/>
              <a:ea typeface="Consolas"/>
              <a:cs typeface="Consolas"/>
              <a:sym typeface="Consolas"/>
            </a:endParaRPr>
          </a:p>
          <a:p>
            <a:pPr indent="0" lvl="0" marL="76200" marR="76200" rtl="0" algn="l">
              <a:lnSpc>
                <a:spcPct val="150001"/>
              </a:lnSpc>
              <a:spcBef>
                <a:spcPts val="300"/>
              </a:spcBef>
              <a:spcAft>
                <a:spcPts val="0"/>
              </a:spcAft>
              <a:buNone/>
            </a:pPr>
            <a:r>
              <a:rPr b="1" lang="en" sz="1100">
                <a:solidFill>
                  <a:srgbClr val="1D1C1D"/>
                </a:solidFill>
                <a:latin typeface="Consolas"/>
                <a:ea typeface="Consolas"/>
                <a:cs typeface="Consolas"/>
                <a:sym typeface="Consolas"/>
              </a:rPr>
              <a:t>-512 K Na Si</a:t>
            </a:r>
            <a:endParaRPr b="1" sz="1100">
              <a:solidFill>
                <a:srgbClr val="1D1C1D"/>
              </a:solidFill>
              <a:latin typeface="Consolas"/>
              <a:ea typeface="Consolas"/>
              <a:cs typeface="Consolas"/>
              <a:sym typeface="Consolas"/>
            </a:endParaRPr>
          </a:p>
          <a:p>
            <a:pPr indent="0" lvl="0" marL="76200" marR="76200" rtl="0" algn="l">
              <a:lnSpc>
                <a:spcPct val="150001"/>
              </a:lnSpc>
              <a:spcBef>
                <a:spcPts val="300"/>
              </a:spcBef>
              <a:spcAft>
                <a:spcPts val="0"/>
              </a:spcAft>
              <a:buNone/>
            </a:pPr>
            <a:r>
              <a:rPr b="1" lang="en" sz="1100">
                <a:solidFill>
                  <a:srgbClr val="1D1C1D"/>
                </a:solidFill>
                <a:latin typeface="Consolas"/>
                <a:ea typeface="Consolas"/>
                <a:cs typeface="Consolas"/>
                <a:sym typeface="Consolas"/>
              </a:rPr>
              <a:t>[[2, 2, 1, 3, 1, 5]]</a:t>
            </a:r>
            <a:endParaRPr b="1" sz="1100">
              <a:solidFill>
                <a:srgbClr val="1D1C1D"/>
              </a:solidFill>
              <a:latin typeface="Consolas"/>
              <a:ea typeface="Consolas"/>
              <a:cs typeface="Consolas"/>
              <a:sym typeface="Consolas"/>
            </a:endParaRPr>
          </a:p>
          <a:p>
            <a:pPr indent="0" lvl="0" marL="76200" marR="76200" rtl="0" algn="l">
              <a:lnSpc>
                <a:spcPct val="150001"/>
              </a:lnSpc>
              <a:spcBef>
                <a:spcPts val="300"/>
              </a:spcBef>
              <a:spcAft>
                <a:spcPts val="0"/>
              </a:spcAft>
              <a:buNone/>
            </a:pPr>
            <a:r>
              <a:rPr b="1" lang="en" sz="1100">
                <a:solidFill>
                  <a:srgbClr val="1D1C1D"/>
                </a:solidFill>
                <a:latin typeface="Consolas"/>
                <a:ea typeface="Consolas"/>
                <a:cs typeface="Consolas"/>
                <a:sym typeface="Consolas"/>
              </a:rPr>
              <a:t>-539 Na Mg Si</a:t>
            </a:r>
            <a:endParaRPr b="1" sz="1100">
              <a:solidFill>
                <a:srgbClr val="1D1C1D"/>
              </a:solidFill>
              <a:latin typeface="Consolas"/>
              <a:ea typeface="Consolas"/>
              <a:cs typeface="Consolas"/>
              <a:sym typeface="Consolas"/>
            </a:endParaRPr>
          </a:p>
          <a:p>
            <a:pPr indent="0" lvl="0" marL="76200" marR="76200" rtl="0" algn="l">
              <a:lnSpc>
                <a:spcPct val="150001"/>
              </a:lnSpc>
              <a:spcBef>
                <a:spcPts val="300"/>
              </a:spcBef>
              <a:spcAft>
                <a:spcPts val="0"/>
              </a:spcAft>
              <a:buNone/>
            </a:pPr>
            <a:r>
              <a:rPr b="1" lang="en" sz="1100">
                <a:solidFill>
                  <a:srgbClr val="1D1C1D"/>
                </a:solidFill>
                <a:latin typeface="Consolas"/>
                <a:ea typeface="Consolas"/>
                <a:cs typeface="Consolas"/>
                <a:sym typeface="Consolas"/>
              </a:rPr>
              <a:t>[[1, 8, 2, 2, 3, 5]]</a:t>
            </a:r>
            <a:endParaRPr b="1" sz="1100">
              <a:solidFill>
                <a:srgbClr val="1D1C1D"/>
              </a:solidFill>
              <a:latin typeface="Consolas"/>
              <a:ea typeface="Consolas"/>
              <a:cs typeface="Consolas"/>
              <a:sym typeface="Consolas"/>
            </a:endParaRPr>
          </a:p>
          <a:p>
            <a:pPr indent="0" lvl="0" marL="76200" marR="76200" rtl="0" algn="l">
              <a:lnSpc>
                <a:spcPct val="150001"/>
              </a:lnSpc>
              <a:spcBef>
                <a:spcPts val="300"/>
              </a:spcBef>
              <a:spcAft>
                <a:spcPts val="0"/>
              </a:spcAft>
              <a:buNone/>
            </a:pPr>
            <a:r>
              <a:rPr b="1" lang="en" sz="1100">
                <a:solidFill>
                  <a:srgbClr val="1D1C1D"/>
                </a:solidFill>
                <a:latin typeface="Consolas"/>
                <a:ea typeface="Consolas"/>
                <a:cs typeface="Consolas"/>
                <a:sym typeface="Consolas"/>
              </a:rPr>
              <a:t>-525 Ca Na Si</a:t>
            </a:r>
            <a:endParaRPr b="1" sz="1100">
              <a:solidFill>
                <a:srgbClr val="1D1C1D"/>
              </a:solidFill>
              <a:latin typeface="Consolas"/>
              <a:ea typeface="Consolas"/>
              <a:cs typeface="Consolas"/>
              <a:sym typeface="Consolas"/>
            </a:endParaRPr>
          </a:p>
          <a:p>
            <a:pPr indent="0" lvl="0" marL="76200" marR="76200" rtl="0" algn="l">
              <a:lnSpc>
                <a:spcPct val="150001"/>
              </a:lnSpc>
              <a:spcBef>
                <a:spcPts val="300"/>
              </a:spcBef>
              <a:spcAft>
                <a:spcPts val="0"/>
              </a:spcAft>
              <a:buNone/>
            </a:pPr>
            <a:r>
              <a:rPr b="1" lang="en" sz="1100">
                <a:solidFill>
                  <a:srgbClr val="1D1C1D"/>
                </a:solidFill>
                <a:latin typeface="Consolas"/>
                <a:ea typeface="Consolas"/>
                <a:cs typeface="Consolas"/>
                <a:sym typeface="Consolas"/>
              </a:rPr>
              <a:t>[[2, 11, 1, 3, 2, 6]]</a:t>
            </a:r>
            <a:endParaRPr b="1" sz="1100">
              <a:solidFill>
                <a:srgbClr val="1D1C1D"/>
              </a:solidFill>
              <a:latin typeface="Consolas"/>
              <a:ea typeface="Consolas"/>
              <a:cs typeface="Consolas"/>
              <a:sym typeface="Consolas"/>
            </a:endParaRPr>
          </a:p>
          <a:p>
            <a:pPr indent="0" lvl="0" marL="76200" marR="76200" rtl="0" algn="l">
              <a:lnSpc>
                <a:spcPct val="150001"/>
              </a:lnSpc>
              <a:spcBef>
                <a:spcPts val="300"/>
              </a:spcBef>
              <a:spcAft>
                <a:spcPts val="0"/>
              </a:spcAft>
              <a:buNone/>
            </a:pPr>
            <a:r>
              <a:rPr b="1" lang="en" sz="1100">
                <a:solidFill>
                  <a:srgbClr val="FF0000"/>
                </a:solidFill>
                <a:latin typeface="Consolas"/>
                <a:ea typeface="Consolas"/>
                <a:cs typeface="Consolas"/>
                <a:sym typeface="Consolas"/>
              </a:rPr>
              <a:t>-504 V Mg P	</a:t>
            </a:r>
            <a:endParaRPr b="1" sz="1100">
              <a:solidFill>
                <a:srgbClr val="1D1C1D"/>
              </a:solidFill>
              <a:latin typeface="Consolas"/>
              <a:ea typeface="Consolas"/>
              <a:cs typeface="Consolas"/>
              <a:sym typeface="Consolas"/>
            </a:endParaRPr>
          </a:p>
          <a:p>
            <a:pPr indent="0" lvl="0" marL="76200" marR="76200" rtl="0" algn="l">
              <a:lnSpc>
                <a:spcPct val="150001"/>
              </a:lnSpc>
              <a:spcBef>
                <a:spcPts val="300"/>
              </a:spcBef>
              <a:spcAft>
                <a:spcPts val="0"/>
              </a:spcAft>
              <a:buNone/>
            </a:pPr>
            <a:r>
              <a:rPr b="1" lang="en" sz="1100">
                <a:solidFill>
                  <a:srgbClr val="1D1C1D"/>
                </a:solidFill>
                <a:latin typeface="Consolas"/>
                <a:ea typeface="Consolas"/>
                <a:cs typeface="Consolas"/>
                <a:sym typeface="Consolas"/>
              </a:rPr>
              <a:t>[[2, 3, 1, 2, 1, 4]]</a:t>
            </a:r>
            <a:endParaRPr b="1" sz="1100">
              <a:solidFill>
                <a:srgbClr val="1D1C1D"/>
              </a:solidFill>
              <a:latin typeface="Consolas"/>
              <a:ea typeface="Consolas"/>
              <a:cs typeface="Consolas"/>
              <a:sym typeface="Consolas"/>
            </a:endParaRPr>
          </a:p>
          <a:p>
            <a:pPr indent="0" lvl="0" marL="76200" marR="76200" rtl="0" algn="l">
              <a:lnSpc>
                <a:spcPct val="150001"/>
              </a:lnSpc>
              <a:spcBef>
                <a:spcPts val="300"/>
              </a:spcBef>
              <a:spcAft>
                <a:spcPts val="0"/>
              </a:spcAft>
              <a:buNone/>
            </a:pPr>
            <a:r>
              <a:rPr b="1" lang="en" sz="1100">
                <a:solidFill>
                  <a:srgbClr val="FF0000"/>
                </a:solidFill>
                <a:latin typeface="Consolas"/>
                <a:ea typeface="Consolas"/>
                <a:cs typeface="Consolas"/>
                <a:sym typeface="Consolas"/>
              </a:rPr>
              <a:t>-544 Mg Na Al</a:t>
            </a:r>
            <a:endParaRPr b="1" sz="1100">
              <a:solidFill>
                <a:srgbClr val="FF0000"/>
              </a:solidFill>
              <a:latin typeface="Consolas"/>
              <a:ea typeface="Consolas"/>
              <a:cs typeface="Consolas"/>
              <a:sym typeface="Consolas"/>
            </a:endParaRPr>
          </a:p>
          <a:p>
            <a:pPr indent="0" lvl="0" marL="76200" marR="76200" rtl="0" algn="l">
              <a:lnSpc>
                <a:spcPct val="150001"/>
              </a:lnSpc>
              <a:spcBef>
                <a:spcPts val="300"/>
              </a:spcBef>
              <a:spcAft>
                <a:spcPts val="0"/>
              </a:spcAft>
              <a:buNone/>
            </a:pPr>
            <a:r>
              <a:rPr b="1" lang="en" sz="1100">
                <a:solidFill>
                  <a:srgbClr val="1D1C1D"/>
                </a:solidFill>
                <a:latin typeface="Consolas"/>
                <a:ea typeface="Consolas"/>
                <a:cs typeface="Consolas"/>
                <a:sym typeface="Consolas"/>
              </a:rPr>
              <a:t>[[2, 10, 2, 2, 2, 6]]</a:t>
            </a:r>
            <a:endParaRPr b="1" sz="1100">
              <a:solidFill>
                <a:srgbClr val="1D1C1D"/>
              </a:solidFill>
              <a:latin typeface="Consolas"/>
              <a:ea typeface="Consolas"/>
              <a:cs typeface="Consolas"/>
              <a:sym typeface="Consolas"/>
            </a:endParaRPr>
          </a:p>
          <a:p>
            <a:pPr indent="0" lvl="0" marL="76200" marR="76200" rtl="0" algn="l">
              <a:lnSpc>
                <a:spcPct val="150001"/>
              </a:lnSpc>
              <a:spcBef>
                <a:spcPts val="300"/>
              </a:spcBef>
              <a:spcAft>
                <a:spcPts val="0"/>
              </a:spcAft>
              <a:buNone/>
            </a:pPr>
            <a:r>
              <a:rPr b="1" lang="en" sz="1100">
                <a:solidFill>
                  <a:srgbClr val="1D1C1D"/>
                </a:solidFill>
                <a:latin typeface="Consolas"/>
                <a:ea typeface="Consolas"/>
                <a:cs typeface="Consolas"/>
                <a:sym typeface="Consolas"/>
              </a:rPr>
              <a:t>-510 Ti Na P</a:t>
            </a:r>
            <a:endParaRPr sz="900">
              <a:solidFill>
                <a:srgbClr val="1D1C1D"/>
              </a:solidFill>
              <a:latin typeface="Consolas"/>
              <a:ea typeface="Consolas"/>
              <a:cs typeface="Consolas"/>
              <a:sym typeface="Consolas"/>
            </a:endParaRPr>
          </a:p>
          <a:p>
            <a:pPr indent="0" lvl="0" marL="76200" marR="76200" rtl="0" algn="l">
              <a:lnSpc>
                <a:spcPct val="150001"/>
              </a:lnSpc>
              <a:spcBef>
                <a:spcPts val="300"/>
              </a:spcBef>
              <a:spcAft>
                <a:spcPts val="0"/>
              </a:spcAft>
              <a:buNone/>
            </a:pPr>
            <a:r>
              <a:t/>
            </a:r>
            <a:endParaRPr b="1" sz="1100">
              <a:solidFill>
                <a:srgbClr val="FF0000"/>
              </a:solidFill>
              <a:latin typeface="Consolas"/>
              <a:ea typeface="Consolas"/>
              <a:cs typeface="Consolas"/>
              <a:sym typeface="Consolas"/>
            </a:endParaRPr>
          </a:p>
          <a:p>
            <a:pPr indent="0" lvl="0" marL="76200" marR="76200" rtl="0" algn="l">
              <a:lnSpc>
                <a:spcPct val="150001"/>
              </a:lnSpc>
              <a:spcBef>
                <a:spcPts val="300"/>
              </a:spcBef>
              <a:spcAft>
                <a:spcPts val="0"/>
              </a:spcAft>
              <a:buNone/>
            </a:pPr>
            <a:r>
              <a:t/>
            </a:r>
            <a:endParaRPr b="1" sz="1100">
              <a:solidFill>
                <a:srgbClr val="1D1C1D"/>
              </a:solidFill>
              <a:latin typeface="Consolas"/>
              <a:ea typeface="Consolas"/>
              <a:cs typeface="Consolas"/>
              <a:sym typeface="Consolas"/>
            </a:endParaRPr>
          </a:p>
          <a:p>
            <a:pPr indent="0" lvl="0" marL="76200" marR="76200" rtl="0" algn="l">
              <a:lnSpc>
                <a:spcPct val="150001"/>
              </a:lnSpc>
              <a:spcBef>
                <a:spcPts val="300"/>
              </a:spcBef>
              <a:spcAft>
                <a:spcPts val="300"/>
              </a:spcAft>
              <a:buNone/>
            </a:pPr>
            <a:r>
              <a:t/>
            </a:r>
            <a:endParaRPr b="1" sz="1100">
              <a:solidFill>
                <a:srgbClr val="1D1C1D"/>
              </a:solidFill>
              <a:latin typeface="Consolas"/>
              <a:ea typeface="Consolas"/>
              <a:cs typeface="Consolas"/>
              <a:sym typeface="Consolas"/>
            </a:endParaRPr>
          </a:p>
        </p:txBody>
      </p:sp>
      <p:sp>
        <p:nvSpPr>
          <p:cNvPr id="240" name="Google Shape;240;p37"/>
          <p:cNvSpPr txBox="1"/>
          <p:nvPr/>
        </p:nvSpPr>
        <p:spPr>
          <a:xfrm>
            <a:off x="2991250" y="0"/>
            <a:ext cx="30000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44" name="Shape 244"/>
        <p:cNvGrpSpPr/>
        <p:nvPr/>
      </p:nvGrpSpPr>
      <p:grpSpPr>
        <a:xfrm>
          <a:off x="0" y="0"/>
          <a:ext cx="0" cy="0"/>
          <a:chOff x="0" y="0"/>
          <a:chExt cx="0" cy="0"/>
        </a:xfrm>
      </p:grpSpPr>
      <p:sp>
        <p:nvSpPr>
          <p:cNvPr id="245" name="Google Shape;245;p38"/>
          <p:cNvSpPr txBox="1"/>
          <p:nvPr/>
        </p:nvSpPr>
        <p:spPr>
          <a:xfrm>
            <a:off x="109425" y="587475"/>
            <a:ext cx="4170600" cy="437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500">
                <a:solidFill>
                  <a:schemeClr val="dk1"/>
                </a:solidFill>
              </a:rPr>
              <a:t>S group elements</a:t>
            </a:r>
            <a:endParaRPr b="1" sz="1500"/>
          </a:p>
          <a:p>
            <a:pPr indent="0" lvl="0" marL="0" rtl="0" algn="l">
              <a:spcBef>
                <a:spcPts val="0"/>
              </a:spcBef>
              <a:spcAft>
                <a:spcPts val="0"/>
              </a:spcAft>
              <a:buNone/>
            </a:pPr>
            <a:r>
              <a:t/>
            </a:r>
            <a:endParaRPr b="1" sz="1500"/>
          </a:p>
          <a:p>
            <a:pPr indent="0" lvl="0" marL="0" rtl="0" algn="l">
              <a:spcBef>
                <a:spcPts val="0"/>
              </a:spcBef>
              <a:spcAft>
                <a:spcPts val="0"/>
              </a:spcAft>
              <a:buNone/>
            </a:pPr>
            <a:r>
              <a:rPr b="1" lang="en" sz="1500"/>
              <a:t>Heavier Elements</a:t>
            </a:r>
            <a:endParaRPr b="1" sz="1500"/>
          </a:p>
          <a:p>
            <a:pPr indent="0" lvl="0" marL="0" rtl="0" algn="l">
              <a:spcBef>
                <a:spcPts val="0"/>
              </a:spcBef>
              <a:spcAft>
                <a:spcPts val="0"/>
              </a:spcAft>
              <a:buNone/>
            </a:pPr>
            <a:r>
              <a:t/>
            </a:r>
            <a:endParaRPr b="1" sz="1500"/>
          </a:p>
          <a:p>
            <a:pPr indent="0" lvl="0" marL="0" rtl="0" algn="l">
              <a:spcBef>
                <a:spcPts val="0"/>
              </a:spcBef>
              <a:spcAft>
                <a:spcPts val="0"/>
              </a:spcAft>
              <a:buNone/>
            </a:pPr>
            <a:r>
              <a:rPr b="1" lang="en" sz="1500"/>
              <a:t>Larger Atomic Radius</a:t>
            </a:r>
            <a:endParaRPr b="1" sz="1500"/>
          </a:p>
          <a:p>
            <a:pPr indent="0" lvl="0" marL="0" rtl="0" algn="l">
              <a:spcBef>
                <a:spcPts val="0"/>
              </a:spcBef>
              <a:spcAft>
                <a:spcPts val="0"/>
              </a:spcAft>
              <a:buNone/>
            </a:pPr>
            <a:r>
              <a:t/>
            </a:r>
            <a:endParaRPr b="1" sz="1500"/>
          </a:p>
          <a:p>
            <a:pPr indent="0" lvl="0" marL="0" rtl="0" algn="l">
              <a:spcBef>
                <a:spcPts val="0"/>
              </a:spcBef>
              <a:spcAft>
                <a:spcPts val="0"/>
              </a:spcAft>
              <a:buNone/>
            </a:pPr>
            <a:r>
              <a:rPr b="1" lang="en" sz="1500"/>
              <a:t>High conductivity</a:t>
            </a:r>
            <a:endParaRPr b="1" sz="1500"/>
          </a:p>
          <a:p>
            <a:pPr indent="0" lvl="0" marL="0" rtl="0" algn="l">
              <a:spcBef>
                <a:spcPts val="0"/>
              </a:spcBef>
              <a:spcAft>
                <a:spcPts val="0"/>
              </a:spcAft>
              <a:buNone/>
            </a:pPr>
            <a:r>
              <a:t/>
            </a:r>
            <a:endParaRPr b="1" sz="1500"/>
          </a:p>
          <a:p>
            <a:pPr indent="0" lvl="0" marL="0" rtl="0" algn="l">
              <a:spcBef>
                <a:spcPts val="0"/>
              </a:spcBef>
              <a:spcAft>
                <a:spcPts val="0"/>
              </a:spcAft>
              <a:buNone/>
            </a:pPr>
            <a:r>
              <a:rPr b="1" lang="en" sz="1500"/>
              <a:t>Disorganized structure that dissipates phonons</a:t>
            </a:r>
            <a:endParaRPr b="1" sz="1500"/>
          </a:p>
          <a:p>
            <a:pPr indent="0" lvl="0" marL="0" rtl="0" algn="l">
              <a:spcBef>
                <a:spcPts val="0"/>
              </a:spcBef>
              <a:spcAft>
                <a:spcPts val="0"/>
              </a:spcAft>
              <a:buNone/>
            </a:pPr>
            <a:r>
              <a:t/>
            </a:r>
            <a:endParaRPr b="1" sz="1500"/>
          </a:p>
          <a:p>
            <a:pPr indent="0" lvl="0" marL="0" rtl="0" algn="l">
              <a:spcBef>
                <a:spcPts val="0"/>
              </a:spcBef>
              <a:spcAft>
                <a:spcPts val="0"/>
              </a:spcAft>
              <a:buNone/>
            </a:pPr>
            <a:r>
              <a:rPr b="1" lang="en" sz="1500"/>
              <a:t>Extrinsic band gap that favors phonon to electron conversion.  6kBT to 18kBT</a:t>
            </a:r>
            <a:endParaRPr sz="1600">
              <a:solidFill>
                <a:schemeClr val="dk1"/>
              </a:solidFill>
              <a:latin typeface="Lora"/>
              <a:ea typeface="Lora"/>
              <a:cs typeface="Lora"/>
              <a:sym typeface="Lora"/>
            </a:endParaRPr>
          </a:p>
          <a:p>
            <a:pPr indent="0" lvl="0" marL="0" rtl="0" algn="l">
              <a:spcBef>
                <a:spcPts val="0"/>
              </a:spcBef>
              <a:spcAft>
                <a:spcPts val="0"/>
              </a:spcAft>
              <a:buNone/>
            </a:pPr>
            <a:r>
              <a:t/>
            </a:r>
            <a:endParaRPr sz="1600">
              <a:solidFill>
                <a:schemeClr val="dk1"/>
              </a:solidFill>
              <a:latin typeface="Lora"/>
              <a:ea typeface="Lora"/>
              <a:cs typeface="Lora"/>
              <a:sym typeface="Lora"/>
            </a:endParaRPr>
          </a:p>
          <a:p>
            <a:pPr indent="0" lvl="0" marL="0" rtl="0" algn="l">
              <a:spcBef>
                <a:spcPts val="0"/>
              </a:spcBef>
              <a:spcAft>
                <a:spcPts val="0"/>
              </a:spcAft>
              <a:buNone/>
            </a:pPr>
            <a:r>
              <a:rPr b="1" lang="en" sz="1500"/>
              <a:t>Weyl fermions responsible for decoupling electron phonon transport</a:t>
            </a:r>
            <a:endParaRPr b="1" sz="1500"/>
          </a:p>
          <a:p>
            <a:pPr indent="0" lvl="0" marL="0" rtl="0" algn="l">
              <a:spcBef>
                <a:spcPts val="0"/>
              </a:spcBef>
              <a:spcAft>
                <a:spcPts val="0"/>
              </a:spcAft>
              <a:buNone/>
            </a:pPr>
            <a:r>
              <a:t/>
            </a:r>
            <a:endParaRPr b="1" sz="1500"/>
          </a:p>
          <a:p>
            <a:pPr indent="0" lvl="0" marL="0" rtl="0" algn="l">
              <a:spcBef>
                <a:spcPts val="0"/>
              </a:spcBef>
              <a:spcAft>
                <a:spcPts val="0"/>
              </a:spcAft>
              <a:buNone/>
            </a:pPr>
            <a:r>
              <a:rPr b="1" lang="en" sz="1500"/>
              <a:t>Perovskites, Skutterrites, Half Huesler</a:t>
            </a:r>
            <a:endParaRPr b="1" sz="1500"/>
          </a:p>
          <a:p>
            <a:pPr indent="0" lvl="0" marL="0" rtl="0" algn="l">
              <a:spcBef>
                <a:spcPts val="0"/>
              </a:spcBef>
              <a:spcAft>
                <a:spcPts val="0"/>
              </a:spcAft>
              <a:buNone/>
            </a:pPr>
            <a:r>
              <a:t/>
            </a:r>
            <a:endParaRPr b="1"/>
          </a:p>
          <a:p>
            <a:pPr indent="0" lvl="0" marL="0" rtl="0" algn="l">
              <a:spcBef>
                <a:spcPts val="0"/>
              </a:spcBef>
              <a:spcAft>
                <a:spcPts val="0"/>
              </a:spcAft>
              <a:buNone/>
            </a:pPr>
            <a:r>
              <a:t/>
            </a:r>
            <a:endParaRPr b="1"/>
          </a:p>
        </p:txBody>
      </p:sp>
      <p:pic>
        <p:nvPicPr>
          <p:cNvPr id="246" name="Google Shape;246;p38"/>
          <p:cNvPicPr preferRelativeResize="0"/>
          <p:nvPr/>
        </p:nvPicPr>
        <p:blipFill rotWithShape="1">
          <a:blip r:embed="rId3">
            <a:alphaModFix/>
          </a:blip>
          <a:srcRect b="0" l="9430" r="9826" t="0"/>
          <a:stretch/>
        </p:blipFill>
        <p:spPr>
          <a:xfrm>
            <a:off x="3956000" y="436475"/>
            <a:ext cx="3367425" cy="4058475"/>
          </a:xfrm>
          <a:prstGeom prst="rect">
            <a:avLst/>
          </a:prstGeom>
          <a:noFill/>
          <a:ln>
            <a:noFill/>
          </a:ln>
        </p:spPr>
      </p:pic>
      <p:pic>
        <p:nvPicPr>
          <p:cNvPr id="247" name="Google Shape;247;p38"/>
          <p:cNvPicPr preferRelativeResize="0"/>
          <p:nvPr/>
        </p:nvPicPr>
        <p:blipFill rotWithShape="1">
          <a:blip r:embed="rId4">
            <a:alphaModFix/>
          </a:blip>
          <a:srcRect b="4343" l="9127" r="11369" t="3625"/>
          <a:stretch/>
        </p:blipFill>
        <p:spPr>
          <a:xfrm rot="-123684">
            <a:off x="6449620" y="633452"/>
            <a:ext cx="2625509" cy="3876594"/>
          </a:xfrm>
          <a:prstGeom prst="rect">
            <a:avLst/>
          </a:prstGeom>
          <a:noFill/>
          <a:ln>
            <a:noFill/>
          </a:ln>
        </p:spPr>
      </p:pic>
      <p:sp>
        <p:nvSpPr>
          <p:cNvPr id="248" name="Google Shape;248;p38"/>
          <p:cNvSpPr txBox="1"/>
          <p:nvPr/>
        </p:nvSpPr>
        <p:spPr>
          <a:xfrm>
            <a:off x="6748575" y="170225"/>
            <a:ext cx="2127900" cy="43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Ca H8 N2 O10</a:t>
            </a:r>
            <a:endParaRPr/>
          </a:p>
        </p:txBody>
      </p:sp>
      <p:sp>
        <p:nvSpPr>
          <p:cNvPr id="249" name="Google Shape;249;p38"/>
          <p:cNvSpPr txBox="1"/>
          <p:nvPr/>
        </p:nvSpPr>
        <p:spPr>
          <a:xfrm>
            <a:off x="4252850" y="170225"/>
            <a:ext cx="2127900" cy="43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Cl 14 O2 P2 Ti2</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53" name="Shape 253"/>
        <p:cNvGrpSpPr/>
        <p:nvPr/>
      </p:nvGrpSpPr>
      <p:grpSpPr>
        <a:xfrm>
          <a:off x="0" y="0"/>
          <a:ext cx="0" cy="0"/>
          <a:chOff x="0" y="0"/>
          <a:chExt cx="0" cy="0"/>
        </a:xfrm>
      </p:grpSpPr>
      <p:sp>
        <p:nvSpPr>
          <p:cNvPr id="254" name="Google Shape;254;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Why use Thermoelectrics at all?</a:t>
            </a:r>
            <a:endParaRPr/>
          </a:p>
        </p:txBody>
      </p:sp>
      <p:sp>
        <p:nvSpPr>
          <p:cNvPr id="255" name="Google Shape;255;p39"/>
          <p:cNvSpPr txBox="1"/>
          <p:nvPr>
            <p:ph idx="1" type="body"/>
          </p:nvPr>
        </p:nvSpPr>
        <p:spPr>
          <a:xfrm>
            <a:off x="311700" y="1017725"/>
            <a:ext cx="8520600" cy="41256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lang="en"/>
              <a:t>Thermal emitters combined with thermophotovoltaics may be more efficient at the task at hand.</a:t>
            </a:r>
            <a:endParaRPr/>
          </a:p>
          <a:p>
            <a:pPr indent="0" lvl="0" marL="457200" rtl="0" algn="l">
              <a:spcBef>
                <a:spcPts val="1200"/>
              </a:spcBef>
              <a:spcAft>
                <a:spcPts val="0"/>
              </a:spcAft>
              <a:buNone/>
            </a:pPr>
            <a:r>
              <a:t/>
            </a:r>
            <a:endParaRPr/>
          </a:p>
          <a:p>
            <a:pPr indent="-342900" lvl="0" marL="457200" rtl="0" algn="l">
              <a:spcBef>
                <a:spcPts val="1200"/>
              </a:spcBef>
              <a:spcAft>
                <a:spcPts val="0"/>
              </a:spcAft>
              <a:buSzPts val="1800"/>
              <a:buChar char="-"/>
            </a:pPr>
            <a:r>
              <a:rPr lang="en"/>
              <a:t>Want cost effective, compact device for refrigeration.</a:t>
            </a:r>
            <a:endParaRPr/>
          </a:p>
          <a:p>
            <a:pPr indent="0" lvl="0" marL="457200" rtl="0" algn="l">
              <a:spcBef>
                <a:spcPts val="1200"/>
              </a:spcBef>
              <a:spcAft>
                <a:spcPts val="0"/>
              </a:spcAft>
              <a:buNone/>
            </a:pPr>
            <a:r>
              <a:t/>
            </a:r>
            <a:endParaRPr/>
          </a:p>
          <a:p>
            <a:pPr indent="-342900" lvl="0" marL="457200" rtl="0" algn="l">
              <a:spcBef>
                <a:spcPts val="1200"/>
              </a:spcBef>
              <a:spcAft>
                <a:spcPts val="0"/>
              </a:spcAft>
              <a:buSzPts val="1800"/>
              <a:buChar char="-"/>
            </a:pPr>
            <a:r>
              <a:rPr lang="en"/>
              <a:t>Can be used in combination with other energy systems to capture and recycle waste heat</a:t>
            </a:r>
            <a:endParaRPr/>
          </a:p>
          <a:p>
            <a:pPr indent="0" lvl="0" marL="457200" rtl="0" algn="l">
              <a:spcBef>
                <a:spcPts val="1200"/>
              </a:spcBef>
              <a:spcAft>
                <a:spcPts val="0"/>
              </a:spcAft>
              <a:buNone/>
            </a:pPr>
            <a:r>
              <a:t/>
            </a:r>
            <a:endParaRPr/>
          </a:p>
          <a:p>
            <a:pPr indent="-342900" lvl="0" marL="457200" rtl="0" algn="l">
              <a:spcBef>
                <a:spcPts val="1200"/>
              </a:spcBef>
              <a:spcAft>
                <a:spcPts val="0"/>
              </a:spcAft>
              <a:buSzPts val="1800"/>
              <a:buChar char="-"/>
            </a:pPr>
            <a:r>
              <a:rPr lang="en"/>
              <a:t>Eliminate rogue phonons (waste heat) altogether</a:t>
            </a:r>
            <a:endParaRPr/>
          </a:p>
          <a:p>
            <a:pPr indent="0" lvl="0" marL="0" rtl="0" algn="l">
              <a:spcBef>
                <a:spcPts val="1200"/>
              </a:spcBef>
              <a:spcAft>
                <a:spcPts val="120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40"/>
          <p:cNvSpPr txBox="1"/>
          <p:nvPr/>
        </p:nvSpPr>
        <p:spPr>
          <a:xfrm>
            <a:off x="131700" y="722125"/>
            <a:ext cx="8880600" cy="537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u="sng"/>
              <a:t>Material				Eg</a:t>
            </a:r>
            <a:r>
              <a:rPr lang="en" sz="2100"/>
              <a:t>   </a:t>
            </a:r>
            <a:r>
              <a:rPr lang="en" sz="2900"/>
              <a:t>  	</a:t>
            </a:r>
            <a:r>
              <a:rPr lang="en" sz="2100" u="sng"/>
              <a:t>Seebeck </a:t>
            </a:r>
            <a:r>
              <a:rPr lang="en" sz="1600" u="sng"/>
              <a:t>(μV/K)</a:t>
            </a:r>
            <a:r>
              <a:rPr lang="en" sz="1600"/>
              <a:t>   	 </a:t>
            </a:r>
            <a:r>
              <a:rPr lang="en" sz="2100" u="sng">
                <a:solidFill>
                  <a:schemeClr val="dk1"/>
                </a:solidFill>
              </a:rPr>
              <a:t>F.o.M (</a:t>
            </a:r>
            <a:r>
              <a:rPr lang="en" sz="1600" u="sng">
                <a:solidFill>
                  <a:schemeClr val="dk1"/>
                </a:solidFill>
              </a:rPr>
              <a:t>ZK)</a:t>
            </a:r>
            <a:r>
              <a:rPr lang="en" sz="1600">
                <a:solidFill>
                  <a:schemeClr val="dk1"/>
                </a:solidFill>
              </a:rPr>
              <a:t>     	   </a:t>
            </a:r>
            <a:r>
              <a:rPr lang="en" sz="2100" u="sng">
                <a:solidFill>
                  <a:schemeClr val="dk1"/>
                </a:solidFill>
              </a:rPr>
              <a:t>T</a:t>
            </a:r>
            <a:r>
              <a:rPr lang="en" sz="1600" u="sng">
                <a:solidFill>
                  <a:schemeClr val="dk1"/>
                </a:solidFill>
              </a:rPr>
              <a:t>(K)</a:t>
            </a:r>
            <a:endParaRPr sz="1600" u="sng"/>
          </a:p>
          <a:p>
            <a:pPr indent="0" lvl="0" marL="0" rtl="0" algn="l">
              <a:spcBef>
                <a:spcPts val="0"/>
              </a:spcBef>
              <a:spcAft>
                <a:spcPts val="0"/>
              </a:spcAft>
              <a:buNone/>
            </a:pPr>
            <a:r>
              <a:rPr lang="en" sz="2800"/>
              <a:t>Cu2Se 			0.076eV 	-200S		1.51 ZT</a:t>
            </a:r>
            <a:r>
              <a:rPr lang="en" sz="2800">
                <a:solidFill>
                  <a:schemeClr val="dk1"/>
                </a:solidFill>
              </a:rPr>
              <a:t>   </a:t>
            </a:r>
            <a:r>
              <a:rPr lang="en" sz="2800"/>
              <a:t> 1000K</a:t>
            </a:r>
            <a:endParaRPr sz="2800"/>
          </a:p>
          <a:p>
            <a:pPr indent="0" lvl="0" marL="0" rtl="0" algn="l">
              <a:spcBef>
                <a:spcPts val="0"/>
              </a:spcBef>
              <a:spcAft>
                <a:spcPts val="0"/>
              </a:spcAft>
              <a:buNone/>
            </a:pPr>
            <a:r>
              <a:rPr lang="en" sz="2800"/>
              <a:t>Ag2Se			0.09eV        407S			1.20 ZT</a:t>
            </a:r>
            <a:r>
              <a:rPr lang="en" sz="2800">
                <a:solidFill>
                  <a:schemeClr val="dk1"/>
                </a:solidFill>
              </a:rPr>
              <a:t>      </a:t>
            </a:r>
            <a:r>
              <a:rPr lang="en" sz="2800"/>
              <a:t>300K</a:t>
            </a:r>
            <a:endParaRPr sz="2800"/>
          </a:p>
          <a:p>
            <a:pPr indent="0" lvl="0" marL="0" rtl="0" algn="l">
              <a:spcBef>
                <a:spcPts val="0"/>
              </a:spcBef>
              <a:spcAft>
                <a:spcPts val="0"/>
              </a:spcAft>
              <a:buNone/>
            </a:pPr>
            <a:r>
              <a:rPr lang="en" sz="2800"/>
              <a:t>Zr0.5Hf0.5Sn 	0.13eV   	-123S 		1.40 ZT </a:t>
            </a:r>
            <a:r>
              <a:rPr lang="en" sz="2800">
                <a:solidFill>
                  <a:schemeClr val="dk1"/>
                </a:solidFill>
              </a:rPr>
              <a:t>   </a:t>
            </a:r>
            <a:r>
              <a:rPr lang="en" sz="2800"/>
              <a:t>  300K</a:t>
            </a:r>
            <a:endParaRPr sz="2800"/>
          </a:p>
          <a:p>
            <a:pPr indent="0" lvl="0" marL="0" rtl="0" algn="l">
              <a:spcBef>
                <a:spcPts val="0"/>
              </a:spcBef>
              <a:spcAft>
                <a:spcPts val="0"/>
              </a:spcAft>
              <a:buNone/>
            </a:pPr>
            <a:r>
              <a:rPr lang="en" sz="2800"/>
              <a:t>NaₓPbTe 		0.32eV   	-374S 		2.27 ZT </a:t>
            </a:r>
            <a:r>
              <a:rPr lang="en" sz="2800">
                <a:solidFill>
                  <a:schemeClr val="dk1"/>
                </a:solidFill>
              </a:rPr>
              <a:t>   </a:t>
            </a:r>
            <a:r>
              <a:rPr lang="en" sz="2800"/>
              <a:t>  700K</a:t>
            </a:r>
            <a:endParaRPr sz="2800"/>
          </a:p>
          <a:p>
            <a:pPr indent="0" lvl="0" marL="0" rtl="0" algn="l">
              <a:spcBef>
                <a:spcPts val="0"/>
              </a:spcBef>
              <a:spcAft>
                <a:spcPts val="0"/>
              </a:spcAft>
              <a:buNone/>
            </a:pPr>
            <a:r>
              <a:rPr lang="en" sz="2800"/>
              <a:t>Bi2Te3			0.14eV   	 225S		0.98 ZT</a:t>
            </a:r>
            <a:r>
              <a:rPr lang="en" sz="2800">
                <a:solidFill>
                  <a:schemeClr val="dk1"/>
                </a:solidFill>
              </a:rPr>
              <a:t>   </a:t>
            </a:r>
            <a:r>
              <a:rPr lang="en" sz="2800"/>
              <a:t>   300K</a:t>
            </a:r>
            <a:endParaRPr sz="2800"/>
          </a:p>
          <a:p>
            <a:pPr indent="0" lvl="0" marL="0" rtl="0" algn="l">
              <a:spcBef>
                <a:spcPts val="0"/>
              </a:spcBef>
              <a:spcAft>
                <a:spcPts val="0"/>
              </a:spcAft>
              <a:buNone/>
            </a:pPr>
            <a:r>
              <a:rPr lang="en" sz="2800">
                <a:solidFill>
                  <a:srgbClr val="FF0000"/>
                </a:solidFill>
              </a:rPr>
              <a:t>Snₓ</a:t>
            </a:r>
            <a:r>
              <a:rPr lang="en" sz="2800">
                <a:solidFill>
                  <a:srgbClr val="FF0000"/>
                </a:solidFill>
              </a:rPr>
              <a:t>Sb2Se3  	0.49eV	     	? </a:t>
            </a:r>
            <a:r>
              <a:rPr lang="en" sz="2800">
                <a:solidFill>
                  <a:srgbClr val="FF0000"/>
                </a:solidFill>
              </a:rPr>
              <a:t>  </a:t>
            </a:r>
            <a:r>
              <a:rPr lang="en" sz="2800">
                <a:solidFill>
                  <a:srgbClr val="FF0000"/>
                </a:solidFill>
              </a:rPr>
              <a:t>      	?	              800K</a:t>
            </a:r>
            <a:endParaRPr sz="2800">
              <a:solidFill>
                <a:srgbClr val="FF0000"/>
              </a:solidFill>
            </a:endParaRPr>
          </a:p>
          <a:p>
            <a:pPr indent="0" lvl="0" marL="0" rtl="0" algn="l">
              <a:spcBef>
                <a:spcPts val="0"/>
              </a:spcBef>
              <a:spcAft>
                <a:spcPts val="0"/>
              </a:spcAft>
              <a:buNone/>
            </a:pPr>
            <a:r>
              <a:rPr lang="en" sz="2800"/>
              <a:t>Zn4Sb3 			0.56eV   	   14S		1.28 ZT</a:t>
            </a:r>
            <a:r>
              <a:rPr lang="en" sz="2800">
                <a:solidFill>
                  <a:schemeClr val="dk1"/>
                </a:solidFill>
              </a:rPr>
              <a:t>   </a:t>
            </a:r>
            <a:r>
              <a:rPr lang="en" sz="2800"/>
              <a:t> 1000K</a:t>
            </a:r>
            <a:endParaRPr sz="2800"/>
          </a:p>
          <a:p>
            <a:pPr indent="0" lvl="0" marL="0" rtl="0" algn="l">
              <a:spcBef>
                <a:spcPts val="0"/>
              </a:spcBef>
              <a:spcAft>
                <a:spcPts val="0"/>
              </a:spcAft>
              <a:buNone/>
            </a:pPr>
            <a:r>
              <a:rPr lang="en" sz="2800"/>
              <a:t>In</a:t>
            </a:r>
            <a:r>
              <a:rPr lang="en" sz="2800">
                <a:solidFill>
                  <a:schemeClr val="dk1"/>
                </a:solidFill>
              </a:rPr>
              <a:t>ₓ</a:t>
            </a:r>
            <a:r>
              <a:rPr lang="en" sz="2800"/>
              <a:t>Co3Sb12  	0.58eV		  144S		1.50 ZT</a:t>
            </a:r>
            <a:r>
              <a:rPr lang="en" sz="2800">
                <a:solidFill>
                  <a:schemeClr val="dk1"/>
                </a:solidFill>
              </a:rPr>
              <a:t>   </a:t>
            </a:r>
            <a:r>
              <a:rPr lang="en" sz="2800"/>
              <a:t>   700K</a:t>
            </a:r>
            <a:endParaRPr sz="2800"/>
          </a:p>
          <a:p>
            <a:pPr indent="0" lvl="0" marL="0" rtl="0" algn="l">
              <a:spcBef>
                <a:spcPts val="0"/>
              </a:spcBef>
              <a:spcAft>
                <a:spcPts val="0"/>
              </a:spcAft>
              <a:buNone/>
            </a:pPr>
            <a:r>
              <a:rPr lang="en" sz="2800"/>
              <a:t>SnSe 		    1.34eV						2.30 ZT</a:t>
            </a:r>
            <a:r>
              <a:rPr lang="en" sz="2800">
                <a:solidFill>
                  <a:schemeClr val="dk1"/>
                </a:solidFill>
              </a:rPr>
              <a:t>    </a:t>
            </a:r>
            <a:r>
              <a:rPr lang="en" sz="2800"/>
              <a:t>1000K</a:t>
            </a:r>
            <a:endParaRPr sz="2800"/>
          </a:p>
          <a:p>
            <a:pPr indent="0" lvl="0" marL="0" rtl="0" algn="l">
              <a:spcBef>
                <a:spcPts val="0"/>
              </a:spcBef>
              <a:spcAft>
                <a:spcPts val="0"/>
              </a:spcAft>
              <a:buNone/>
            </a:pPr>
            <a:r>
              <a:t/>
            </a:r>
            <a:endParaRPr sz="2800"/>
          </a:p>
          <a:p>
            <a:pPr indent="0" lvl="0" marL="0" rtl="0" algn="l">
              <a:spcBef>
                <a:spcPts val="0"/>
              </a:spcBef>
              <a:spcAft>
                <a:spcPts val="0"/>
              </a:spcAft>
              <a:buNone/>
            </a:pPr>
            <a:r>
              <a:t/>
            </a:r>
            <a:endParaRPr sz="28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p41"/>
          <p:cNvPicPr preferRelativeResize="0"/>
          <p:nvPr/>
        </p:nvPicPr>
        <p:blipFill>
          <a:blip r:embed="rId3">
            <a:alphaModFix/>
          </a:blip>
          <a:stretch>
            <a:fillRect/>
          </a:stretch>
        </p:blipFill>
        <p:spPr>
          <a:xfrm>
            <a:off x="326263" y="1"/>
            <a:ext cx="8491486"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5" name="Shape 65"/>
        <p:cNvGrpSpPr/>
        <p:nvPr/>
      </p:nvGrpSpPr>
      <p:grpSpPr>
        <a:xfrm>
          <a:off x="0" y="0"/>
          <a:ext cx="0" cy="0"/>
          <a:chOff x="0" y="0"/>
          <a:chExt cx="0" cy="0"/>
        </a:xfrm>
      </p:grpSpPr>
      <p:sp>
        <p:nvSpPr>
          <p:cNvPr id="66" name="Google Shape;66;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This Semester Plan:</a:t>
            </a:r>
            <a:endParaRPr/>
          </a:p>
        </p:txBody>
      </p:sp>
      <p:sp>
        <p:nvSpPr>
          <p:cNvPr id="67" name="Google Shape;67;p1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Synthesize</a:t>
            </a:r>
            <a:r>
              <a:rPr lang="en"/>
              <a:t> and or construct device and radiator </a:t>
            </a:r>
            <a:r>
              <a:rPr lang="en"/>
              <a:t>according to optimized parameters </a:t>
            </a:r>
            <a:r>
              <a:rPr lang="en"/>
              <a:t>for freezing water</a:t>
            </a:r>
            <a:endParaRPr/>
          </a:p>
          <a:p>
            <a:pPr indent="-342900" lvl="0" marL="457200" rtl="0" algn="l">
              <a:spcBef>
                <a:spcPts val="0"/>
              </a:spcBef>
              <a:spcAft>
                <a:spcPts val="0"/>
              </a:spcAft>
              <a:buSzPts val="1800"/>
              <a:buChar char="-"/>
            </a:pPr>
            <a:r>
              <a:rPr lang="en"/>
              <a:t>Integrate spatial molecular properties [ X ]</a:t>
            </a:r>
            <a:endParaRPr/>
          </a:p>
          <a:p>
            <a:pPr indent="-342900" lvl="0" marL="457200" rtl="0" algn="l">
              <a:spcBef>
                <a:spcPts val="0"/>
              </a:spcBef>
              <a:spcAft>
                <a:spcPts val="0"/>
              </a:spcAft>
              <a:buSzPts val="1800"/>
              <a:buChar char="-"/>
            </a:pPr>
            <a:r>
              <a:rPr lang="en"/>
              <a:t>Increase wire thickness for higher current.</a:t>
            </a:r>
            <a:endParaRPr/>
          </a:p>
          <a:p>
            <a:pPr indent="-342900" lvl="0" marL="457200" rtl="0" algn="l">
              <a:spcBef>
                <a:spcPts val="0"/>
              </a:spcBef>
              <a:spcAft>
                <a:spcPts val="0"/>
              </a:spcAft>
              <a:buSzPts val="1800"/>
              <a:buChar char="-"/>
            </a:pPr>
            <a:r>
              <a:rPr lang="en"/>
              <a:t>More efficient heat sink [ X ]</a:t>
            </a:r>
            <a:endParaRPr/>
          </a:p>
          <a:p>
            <a:pPr indent="-342900" lvl="0" marL="457200" rtl="0" algn="l">
              <a:spcBef>
                <a:spcPts val="0"/>
              </a:spcBef>
              <a:spcAft>
                <a:spcPts val="0"/>
              </a:spcAft>
              <a:buSzPts val="1800"/>
              <a:buChar char="-"/>
            </a:pPr>
            <a:r>
              <a:rPr lang="en"/>
              <a:t>Thermoelectric stacking [ X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42"/>
          <p:cNvSpPr txBox="1"/>
          <p:nvPr>
            <p:ph type="title"/>
          </p:nvPr>
        </p:nvSpPr>
        <p:spPr>
          <a:xfrm>
            <a:off x="311700" y="149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Sb</a:t>
            </a:r>
            <a:r>
              <a:rPr lang="en" sz="3000"/>
              <a:t>₂</a:t>
            </a:r>
            <a:r>
              <a:rPr lang="en"/>
              <a:t>Se₃</a:t>
            </a:r>
            <a:endParaRPr/>
          </a:p>
        </p:txBody>
      </p:sp>
      <p:sp>
        <p:nvSpPr>
          <p:cNvPr id="271" name="Google Shape;271;p42"/>
          <p:cNvSpPr txBox="1"/>
          <p:nvPr>
            <p:ph idx="1" type="body"/>
          </p:nvPr>
        </p:nvSpPr>
        <p:spPr>
          <a:xfrm>
            <a:off x="311700" y="630250"/>
            <a:ext cx="3866100" cy="19401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High theoretical Seebeck &amp; zT</a:t>
            </a:r>
            <a:endParaRPr/>
          </a:p>
          <a:p>
            <a:pPr indent="-342900" lvl="0" marL="457200" rtl="0" algn="l">
              <a:spcBef>
                <a:spcPts val="0"/>
              </a:spcBef>
              <a:spcAft>
                <a:spcPts val="0"/>
              </a:spcAft>
              <a:buSzPts val="1800"/>
              <a:buChar char="●"/>
            </a:pPr>
            <a:r>
              <a:rPr lang="en"/>
              <a:t>Energy of formation</a:t>
            </a:r>
            <a:endParaRPr/>
          </a:p>
          <a:p>
            <a:pPr indent="-342900" lvl="0" marL="457200" rtl="0" algn="l">
              <a:spcBef>
                <a:spcPts val="0"/>
              </a:spcBef>
              <a:spcAft>
                <a:spcPts val="0"/>
              </a:spcAft>
              <a:buSzPts val="1800"/>
              <a:buChar char="●"/>
            </a:pPr>
            <a:r>
              <a:rPr lang="en"/>
              <a:t>Novel</a:t>
            </a:r>
            <a:endParaRPr/>
          </a:p>
          <a:p>
            <a:pPr indent="-342900" lvl="0" marL="457200" rtl="0" algn="l">
              <a:spcBef>
                <a:spcPts val="0"/>
              </a:spcBef>
              <a:spcAft>
                <a:spcPts val="0"/>
              </a:spcAft>
              <a:buSzPts val="1800"/>
              <a:buChar char="●"/>
            </a:pPr>
            <a:r>
              <a:rPr lang="en"/>
              <a:t>Economically</a:t>
            </a:r>
            <a:r>
              <a:rPr lang="en"/>
              <a:t> viable</a:t>
            </a:r>
            <a:endParaRPr/>
          </a:p>
          <a:p>
            <a:pPr indent="-342900" lvl="0" marL="457200" rtl="0" algn="l">
              <a:spcBef>
                <a:spcPts val="0"/>
              </a:spcBef>
              <a:spcAft>
                <a:spcPts val="0"/>
              </a:spcAft>
              <a:buSzPts val="1800"/>
              <a:buChar char="●"/>
            </a:pPr>
            <a:r>
              <a:rPr lang="en"/>
              <a:t>Efficient synthesis</a:t>
            </a:r>
            <a:endParaRPr/>
          </a:p>
        </p:txBody>
      </p:sp>
      <p:pic>
        <p:nvPicPr>
          <p:cNvPr id="272" name="Google Shape;272;p42"/>
          <p:cNvPicPr preferRelativeResize="0"/>
          <p:nvPr/>
        </p:nvPicPr>
        <p:blipFill>
          <a:blip r:embed="rId3">
            <a:alphaModFix/>
          </a:blip>
          <a:stretch>
            <a:fillRect/>
          </a:stretch>
        </p:blipFill>
        <p:spPr>
          <a:xfrm>
            <a:off x="152400" y="2570200"/>
            <a:ext cx="4232975" cy="2433400"/>
          </a:xfrm>
          <a:prstGeom prst="rect">
            <a:avLst/>
          </a:prstGeom>
          <a:noFill/>
          <a:ln>
            <a:noFill/>
          </a:ln>
        </p:spPr>
      </p:pic>
      <p:pic>
        <p:nvPicPr>
          <p:cNvPr id="273" name="Google Shape;273;p42"/>
          <p:cNvPicPr preferRelativeResize="0"/>
          <p:nvPr/>
        </p:nvPicPr>
        <p:blipFill rotWithShape="1">
          <a:blip r:embed="rId4">
            <a:alphaModFix/>
          </a:blip>
          <a:srcRect b="0" l="6273" r="3975" t="5687"/>
          <a:stretch/>
        </p:blipFill>
        <p:spPr>
          <a:xfrm>
            <a:off x="5244225" y="152400"/>
            <a:ext cx="3747375" cy="29637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77" name="Shape 277"/>
        <p:cNvGrpSpPr/>
        <p:nvPr/>
      </p:nvGrpSpPr>
      <p:grpSpPr>
        <a:xfrm>
          <a:off x="0" y="0"/>
          <a:ext cx="0" cy="0"/>
          <a:chOff x="0" y="0"/>
          <a:chExt cx="0" cy="0"/>
        </a:xfrm>
      </p:grpSpPr>
      <p:pic>
        <p:nvPicPr>
          <p:cNvPr id="278" name="Google Shape;278;p43"/>
          <p:cNvPicPr preferRelativeResize="0"/>
          <p:nvPr/>
        </p:nvPicPr>
        <p:blipFill>
          <a:blip r:embed="rId3">
            <a:alphaModFix/>
          </a:blip>
          <a:stretch>
            <a:fillRect/>
          </a:stretch>
        </p:blipFill>
        <p:spPr>
          <a:xfrm>
            <a:off x="4408100" y="499663"/>
            <a:ext cx="4614894" cy="4144175"/>
          </a:xfrm>
          <a:prstGeom prst="rect">
            <a:avLst/>
          </a:prstGeom>
          <a:noFill/>
          <a:ln>
            <a:noFill/>
          </a:ln>
        </p:spPr>
      </p:pic>
      <p:pic>
        <p:nvPicPr>
          <p:cNvPr id="279" name="Google Shape;279;p43"/>
          <p:cNvPicPr preferRelativeResize="0"/>
          <p:nvPr/>
        </p:nvPicPr>
        <p:blipFill>
          <a:blip r:embed="rId4">
            <a:alphaModFix/>
          </a:blip>
          <a:stretch>
            <a:fillRect/>
          </a:stretch>
        </p:blipFill>
        <p:spPr>
          <a:xfrm>
            <a:off x="87775" y="499650"/>
            <a:ext cx="4376700" cy="4144175"/>
          </a:xfrm>
          <a:prstGeom prst="rect">
            <a:avLst/>
          </a:prstGeom>
          <a:noFill/>
          <a:ln>
            <a:noFill/>
          </a:ln>
        </p:spPr>
      </p:pic>
      <p:sp>
        <p:nvSpPr>
          <p:cNvPr id="280" name="Google Shape;280;p43"/>
          <p:cNvSpPr txBox="1"/>
          <p:nvPr/>
        </p:nvSpPr>
        <p:spPr>
          <a:xfrm>
            <a:off x="1606625" y="85475"/>
            <a:ext cx="1521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t>SbSe</a:t>
            </a:r>
            <a:endParaRPr b="1" sz="2000"/>
          </a:p>
        </p:txBody>
      </p:sp>
      <p:sp>
        <p:nvSpPr>
          <p:cNvPr id="281" name="Google Shape;281;p43"/>
          <p:cNvSpPr txBox="1"/>
          <p:nvPr/>
        </p:nvSpPr>
        <p:spPr>
          <a:xfrm>
            <a:off x="5521500" y="85475"/>
            <a:ext cx="1521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t>SnSe</a:t>
            </a:r>
            <a:endParaRPr b="1" sz="20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85" name="Shape 285"/>
        <p:cNvGrpSpPr/>
        <p:nvPr/>
      </p:nvGrpSpPr>
      <p:grpSpPr>
        <a:xfrm>
          <a:off x="0" y="0"/>
          <a:ext cx="0" cy="0"/>
          <a:chOff x="0" y="0"/>
          <a:chExt cx="0" cy="0"/>
        </a:xfrm>
      </p:grpSpPr>
      <p:sp>
        <p:nvSpPr>
          <p:cNvPr id="286" name="Google Shape;286;p44"/>
          <p:cNvSpPr txBox="1"/>
          <p:nvPr/>
        </p:nvSpPr>
        <p:spPr>
          <a:xfrm>
            <a:off x="858375" y="1338675"/>
            <a:ext cx="7310400" cy="197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900">
                <a:solidFill>
                  <a:srgbClr val="222222"/>
                </a:solidFill>
              </a:rPr>
              <a:t>Ga2Se3Sn0.2Ca </a:t>
            </a:r>
            <a:endParaRPr b="1" sz="2900">
              <a:solidFill>
                <a:srgbClr val="222222"/>
              </a:solidFill>
            </a:endParaRPr>
          </a:p>
          <a:p>
            <a:pPr indent="0" lvl="0" marL="0" rtl="0" algn="l">
              <a:spcBef>
                <a:spcPts val="0"/>
              </a:spcBef>
              <a:spcAft>
                <a:spcPts val="0"/>
              </a:spcAft>
              <a:buNone/>
            </a:pPr>
            <a:r>
              <a:rPr b="1" lang="en" sz="2900">
                <a:solidFill>
                  <a:srgbClr val="222222"/>
                </a:solidFill>
              </a:rPr>
              <a:t>Sb2Se3Sn0.2Ca </a:t>
            </a:r>
            <a:endParaRPr sz="2900">
              <a:solidFill>
                <a:srgbClr val="222222"/>
              </a:solidFill>
            </a:endParaRPr>
          </a:p>
          <a:p>
            <a:pPr indent="0" lvl="0" marL="0" rtl="0" algn="l">
              <a:spcBef>
                <a:spcPts val="0"/>
              </a:spcBef>
              <a:spcAft>
                <a:spcPts val="0"/>
              </a:spcAft>
              <a:buNone/>
            </a:pPr>
            <a:r>
              <a:t/>
            </a:r>
            <a:endParaRPr sz="2900">
              <a:solidFill>
                <a:srgbClr val="222222"/>
              </a:solidFill>
            </a:endParaRPr>
          </a:p>
          <a:p>
            <a:pPr indent="0" lvl="0" marL="0" rtl="0" algn="l">
              <a:spcBef>
                <a:spcPts val="0"/>
              </a:spcBef>
              <a:spcAft>
                <a:spcPts val="0"/>
              </a:spcAft>
              <a:buNone/>
            </a:pPr>
            <a:r>
              <a:rPr b="1" lang="en" sz="2900">
                <a:solidFill>
                  <a:srgbClr val="222222"/>
                </a:solidFill>
              </a:rPr>
              <a:t>Sb2Se3 ~0.49eV</a:t>
            </a:r>
            <a:r>
              <a:rPr lang="en" sz="2900">
                <a:solidFill>
                  <a:srgbClr val="222222"/>
                </a:solidFill>
              </a:rPr>
              <a:t>	and </a:t>
            </a:r>
            <a:r>
              <a:rPr b="1" lang="en" sz="2900">
                <a:solidFill>
                  <a:srgbClr val="222222"/>
                </a:solidFill>
              </a:rPr>
              <a:t>Ga2Se3 ~0.53eV</a:t>
            </a:r>
            <a:r>
              <a:rPr lang="en" sz="2900">
                <a:solidFill>
                  <a:srgbClr val="222222"/>
                </a:solidFill>
              </a:rPr>
              <a:t>,</a:t>
            </a:r>
            <a:r>
              <a:rPr lang="en" sz="2900">
                <a:solidFill>
                  <a:srgbClr val="222222"/>
                </a:solidFill>
                <a:highlight>
                  <a:srgbClr val="FFFFFF"/>
                </a:highlight>
              </a:rPr>
              <a:t> </a:t>
            </a:r>
            <a:endParaRPr sz="2900">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id="291" name="Google Shape;291;p45"/>
          <p:cNvPicPr preferRelativeResize="0"/>
          <p:nvPr/>
        </p:nvPicPr>
        <p:blipFill>
          <a:blip r:embed="rId3">
            <a:alphaModFix/>
          </a:blip>
          <a:stretch>
            <a:fillRect/>
          </a:stretch>
        </p:blipFill>
        <p:spPr>
          <a:xfrm>
            <a:off x="58375" y="1461550"/>
            <a:ext cx="9085625" cy="3702375"/>
          </a:xfrm>
          <a:prstGeom prst="rect">
            <a:avLst/>
          </a:prstGeom>
          <a:noFill/>
          <a:ln>
            <a:noFill/>
          </a:ln>
        </p:spPr>
      </p:pic>
      <p:pic>
        <p:nvPicPr>
          <p:cNvPr id="292" name="Google Shape;292;p45"/>
          <p:cNvPicPr preferRelativeResize="0"/>
          <p:nvPr/>
        </p:nvPicPr>
        <p:blipFill rotWithShape="1">
          <a:blip r:embed="rId4">
            <a:alphaModFix/>
          </a:blip>
          <a:srcRect b="0" l="0" r="35843" t="9958"/>
          <a:stretch/>
        </p:blipFill>
        <p:spPr>
          <a:xfrm>
            <a:off x="4267626" y="1691250"/>
            <a:ext cx="4965073" cy="3491675"/>
          </a:xfrm>
          <a:prstGeom prst="rect">
            <a:avLst/>
          </a:prstGeom>
          <a:noFill/>
          <a:ln>
            <a:noFill/>
          </a:ln>
        </p:spPr>
      </p:pic>
      <p:sp>
        <p:nvSpPr>
          <p:cNvPr id="293" name="Google Shape;293;p45"/>
          <p:cNvSpPr txBox="1"/>
          <p:nvPr/>
        </p:nvSpPr>
        <p:spPr>
          <a:xfrm>
            <a:off x="1741550" y="968950"/>
            <a:ext cx="1375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t>Sb2Se3</a:t>
            </a:r>
            <a:endParaRPr b="1" sz="2000"/>
          </a:p>
        </p:txBody>
      </p:sp>
      <p:sp>
        <p:nvSpPr>
          <p:cNvPr id="294" name="Google Shape;294;p45"/>
          <p:cNvSpPr txBox="1"/>
          <p:nvPr/>
        </p:nvSpPr>
        <p:spPr>
          <a:xfrm>
            <a:off x="6872225" y="968950"/>
            <a:ext cx="97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t>BiTe</a:t>
            </a:r>
            <a:endParaRPr b="1" sz="2000"/>
          </a:p>
        </p:txBody>
      </p:sp>
      <p:sp>
        <p:nvSpPr>
          <p:cNvPr id="295" name="Google Shape;295;p45"/>
          <p:cNvSpPr txBox="1"/>
          <p:nvPr/>
        </p:nvSpPr>
        <p:spPr>
          <a:xfrm>
            <a:off x="163500" y="186850"/>
            <a:ext cx="6142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solidFill>
                  <a:schemeClr val="dk1"/>
                </a:solidFill>
              </a:rPr>
              <a:t>Quantum states</a:t>
            </a:r>
            <a:endParaRPr sz="2800">
              <a:solidFill>
                <a:schemeClr val="dk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99" name="Shape 299"/>
        <p:cNvGrpSpPr/>
        <p:nvPr/>
      </p:nvGrpSpPr>
      <p:grpSpPr>
        <a:xfrm>
          <a:off x="0" y="0"/>
          <a:ext cx="0" cy="0"/>
          <a:chOff x="0" y="0"/>
          <a:chExt cx="0" cy="0"/>
        </a:xfrm>
      </p:grpSpPr>
      <p:pic>
        <p:nvPicPr>
          <p:cNvPr id="300" name="Google Shape;300;p46"/>
          <p:cNvPicPr preferRelativeResize="0"/>
          <p:nvPr/>
        </p:nvPicPr>
        <p:blipFill>
          <a:blip r:embed="rId3">
            <a:alphaModFix/>
          </a:blip>
          <a:stretch>
            <a:fillRect/>
          </a:stretch>
        </p:blipFill>
        <p:spPr>
          <a:xfrm>
            <a:off x="3248876" y="706741"/>
            <a:ext cx="5895125" cy="4436762"/>
          </a:xfrm>
          <a:prstGeom prst="rect">
            <a:avLst/>
          </a:prstGeom>
          <a:noFill/>
          <a:ln>
            <a:noFill/>
          </a:ln>
        </p:spPr>
      </p:pic>
      <p:pic>
        <p:nvPicPr>
          <p:cNvPr id="301" name="Google Shape;301;p46"/>
          <p:cNvPicPr preferRelativeResize="0"/>
          <p:nvPr/>
        </p:nvPicPr>
        <p:blipFill rotWithShape="1">
          <a:blip r:embed="rId4">
            <a:alphaModFix/>
          </a:blip>
          <a:srcRect b="0" l="0" r="0" t="5222"/>
          <a:stretch/>
        </p:blipFill>
        <p:spPr>
          <a:xfrm>
            <a:off x="0" y="0"/>
            <a:ext cx="4449271" cy="3278899"/>
          </a:xfrm>
          <a:prstGeom prst="rect">
            <a:avLst/>
          </a:prstGeom>
          <a:noFill/>
          <a:ln>
            <a:noFill/>
          </a:ln>
        </p:spPr>
      </p:pic>
      <p:sp>
        <p:nvSpPr>
          <p:cNvPr id="302" name="Google Shape;302;p46"/>
          <p:cNvSpPr txBox="1"/>
          <p:nvPr/>
        </p:nvSpPr>
        <p:spPr>
          <a:xfrm>
            <a:off x="4181625" y="706750"/>
            <a:ext cx="4029600" cy="4770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t>Gibbs Energy of Formation</a:t>
            </a:r>
            <a:endParaRPr b="1" sz="19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06" name="Shape 306"/>
        <p:cNvGrpSpPr/>
        <p:nvPr/>
      </p:nvGrpSpPr>
      <p:grpSpPr>
        <a:xfrm>
          <a:off x="0" y="0"/>
          <a:ext cx="0" cy="0"/>
          <a:chOff x="0" y="0"/>
          <a:chExt cx="0" cy="0"/>
        </a:xfrm>
      </p:grpSpPr>
      <p:pic>
        <p:nvPicPr>
          <p:cNvPr id="307" name="Google Shape;307;p47"/>
          <p:cNvPicPr preferRelativeResize="0"/>
          <p:nvPr/>
        </p:nvPicPr>
        <p:blipFill>
          <a:blip r:embed="rId3">
            <a:alphaModFix/>
          </a:blip>
          <a:stretch>
            <a:fillRect/>
          </a:stretch>
        </p:blipFill>
        <p:spPr>
          <a:xfrm>
            <a:off x="3238950" y="899750"/>
            <a:ext cx="5790851" cy="3621060"/>
          </a:xfrm>
          <a:prstGeom prst="rect">
            <a:avLst/>
          </a:prstGeom>
          <a:noFill/>
          <a:ln>
            <a:noFill/>
          </a:ln>
        </p:spPr>
      </p:pic>
      <p:pic>
        <p:nvPicPr>
          <p:cNvPr id="308" name="Google Shape;308;p47"/>
          <p:cNvPicPr preferRelativeResize="0"/>
          <p:nvPr/>
        </p:nvPicPr>
        <p:blipFill>
          <a:blip r:embed="rId4">
            <a:alphaModFix/>
          </a:blip>
          <a:stretch>
            <a:fillRect/>
          </a:stretch>
        </p:blipFill>
        <p:spPr>
          <a:xfrm>
            <a:off x="114200" y="1514925"/>
            <a:ext cx="3124750" cy="2869100"/>
          </a:xfrm>
          <a:prstGeom prst="rect">
            <a:avLst/>
          </a:prstGeom>
          <a:noFill/>
          <a:ln>
            <a:noFill/>
          </a:ln>
        </p:spPr>
      </p:pic>
      <p:sp>
        <p:nvSpPr>
          <p:cNvPr id="309" name="Google Shape;309;p47"/>
          <p:cNvSpPr txBox="1"/>
          <p:nvPr/>
        </p:nvSpPr>
        <p:spPr>
          <a:xfrm>
            <a:off x="475225" y="99350"/>
            <a:ext cx="7436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t>Thermoelectrics are Topological </a:t>
            </a:r>
            <a:r>
              <a:rPr b="1" lang="en" sz="2000"/>
              <a:t>Insulators?</a:t>
            </a:r>
            <a:endParaRPr b="1" sz="20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3" name="Shape 313"/>
        <p:cNvGrpSpPr/>
        <p:nvPr/>
      </p:nvGrpSpPr>
      <p:grpSpPr>
        <a:xfrm>
          <a:off x="0" y="0"/>
          <a:ext cx="0" cy="0"/>
          <a:chOff x="0" y="0"/>
          <a:chExt cx="0" cy="0"/>
        </a:xfrm>
      </p:grpSpPr>
      <p:pic>
        <p:nvPicPr>
          <p:cNvPr id="314" name="Google Shape;314;p48"/>
          <p:cNvPicPr preferRelativeResize="0"/>
          <p:nvPr/>
        </p:nvPicPr>
        <p:blipFill>
          <a:blip r:embed="rId3">
            <a:alphaModFix/>
          </a:blip>
          <a:stretch>
            <a:fillRect/>
          </a:stretch>
        </p:blipFill>
        <p:spPr>
          <a:xfrm>
            <a:off x="2425049" y="-4"/>
            <a:ext cx="5768051" cy="3194600"/>
          </a:xfrm>
          <a:prstGeom prst="rect">
            <a:avLst/>
          </a:prstGeom>
          <a:noFill/>
          <a:ln>
            <a:noFill/>
          </a:ln>
        </p:spPr>
      </p:pic>
      <p:pic>
        <p:nvPicPr>
          <p:cNvPr id="315" name="Google Shape;315;p48"/>
          <p:cNvPicPr preferRelativeResize="0"/>
          <p:nvPr/>
        </p:nvPicPr>
        <p:blipFill rotWithShape="1">
          <a:blip r:embed="rId4">
            <a:alphaModFix/>
          </a:blip>
          <a:srcRect b="0" l="0" r="0" t="12617"/>
          <a:stretch/>
        </p:blipFill>
        <p:spPr>
          <a:xfrm>
            <a:off x="1733550" y="2571748"/>
            <a:ext cx="7410450" cy="2571750"/>
          </a:xfrm>
          <a:prstGeom prst="rect">
            <a:avLst/>
          </a:prstGeom>
          <a:noFill/>
          <a:ln>
            <a:noFill/>
          </a:ln>
        </p:spPr>
      </p:pic>
      <p:sp>
        <p:nvSpPr>
          <p:cNvPr id="316" name="Google Shape;316;p48"/>
          <p:cNvSpPr txBox="1"/>
          <p:nvPr/>
        </p:nvSpPr>
        <p:spPr>
          <a:xfrm>
            <a:off x="229525" y="361450"/>
            <a:ext cx="17856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Dirac Semi-Metals</a:t>
            </a:r>
            <a:endParaRPr sz="18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grpSp>
        <p:nvGrpSpPr>
          <p:cNvPr id="321" name="Google Shape;321;p49"/>
          <p:cNvGrpSpPr/>
          <p:nvPr/>
        </p:nvGrpSpPr>
        <p:grpSpPr>
          <a:xfrm>
            <a:off x="2219735" y="609613"/>
            <a:ext cx="4704552" cy="4475830"/>
            <a:chOff x="4180350" y="292162"/>
            <a:chExt cx="4963654" cy="4863975"/>
          </a:xfrm>
        </p:grpSpPr>
        <p:pic>
          <p:nvPicPr>
            <p:cNvPr id="322" name="Google Shape;322;p49"/>
            <p:cNvPicPr preferRelativeResize="0"/>
            <p:nvPr/>
          </p:nvPicPr>
          <p:blipFill>
            <a:blip r:embed="rId3">
              <a:alphaModFix/>
            </a:blip>
            <a:stretch>
              <a:fillRect/>
            </a:stretch>
          </p:blipFill>
          <p:spPr>
            <a:xfrm>
              <a:off x="4180350" y="292162"/>
              <a:ext cx="4963654" cy="4863975"/>
            </a:xfrm>
            <a:prstGeom prst="rect">
              <a:avLst/>
            </a:prstGeom>
            <a:noFill/>
            <a:ln>
              <a:noFill/>
            </a:ln>
          </p:spPr>
        </p:pic>
        <p:sp>
          <p:nvSpPr>
            <p:cNvPr id="323" name="Google Shape;323;p49"/>
            <p:cNvSpPr/>
            <p:nvPr/>
          </p:nvSpPr>
          <p:spPr>
            <a:xfrm rot="-3934515">
              <a:off x="5927960" y="2863152"/>
              <a:ext cx="592748" cy="1275871"/>
            </a:xfrm>
            <a:prstGeom prst="curvedRightArrow">
              <a:avLst>
                <a:gd fmla="val 25000" name="adj1"/>
                <a:gd fmla="val 50000" name="adj2"/>
                <a:gd fmla="val 25000" name="adj3"/>
              </a:avLst>
            </a:prstGeom>
            <a:solidFill>
              <a:srgbClr val="E9EDEE"/>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49"/>
            <p:cNvSpPr/>
            <p:nvPr/>
          </p:nvSpPr>
          <p:spPr>
            <a:xfrm>
              <a:off x="5868000" y="3615925"/>
              <a:ext cx="212700" cy="212700"/>
            </a:xfrm>
            <a:prstGeom prst="ellipse">
              <a:avLst/>
            </a:prstGeom>
            <a:solidFill>
              <a:srgbClr val="1A9988"/>
            </a:solidFill>
            <a:ln cap="flat" cmpd="sng" w="9525">
              <a:solidFill>
                <a:srgbClr val="1A998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49"/>
            <p:cNvSpPr txBox="1"/>
            <p:nvPr/>
          </p:nvSpPr>
          <p:spPr>
            <a:xfrm rot="-1235972">
              <a:off x="5904213" y="2974017"/>
              <a:ext cx="1434199" cy="466608"/>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1A9988"/>
                  </a:solidFill>
                  <a:latin typeface="Lato"/>
                  <a:ea typeface="Lato"/>
                  <a:cs typeface="Lato"/>
                  <a:sym typeface="Lato"/>
                </a:rPr>
                <a:t>ELECTRON</a:t>
              </a:r>
              <a:endParaRPr b="1" sz="1600">
                <a:solidFill>
                  <a:srgbClr val="1A9988"/>
                </a:solidFill>
                <a:latin typeface="Lato"/>
                <a:ea typeface="Lato"/>
                <a:cs typeface="Lato"/>
                <a:sym typeface="Lato"/>
              </a:endParaRPr>
            </a:p>
          </p:txBody>
        </p:sp>
      </p:grpSp>
      <p:grpSp>
        <p:nvGrpSpPr>
          <p:cNvPr id="326" name="Google Shape;326;p49"/>
          <p:cNvGrpSpPr/>
          <p:nvPr/>
        </p:nvGrpSpPr>
        <p:grpSpPr>
          <a:xfrm>
            <a:off x="4112907" y="435650"/>
            <a:ext cx="1150416" cy="2555610"/>
            <a:chOff x="6119757" y="173650"/>
            <a:chExt cx="1150416" cy="2555610"/>
          </a:xfrm>
        </p:grpSpPr>
        <p:sp>
          <p:nvSpPr>
            <p:cNvPr id="327" name="Google Shape;327;p49"/>
            <p:cNvSpPr/>
            <p:nvPr/>
          </p:nvSpPr>
          <p:spPr>
            <a:xfrm>
              <a:off x="6229623" y="173650"/>
              <a:ext cx="1040550" cy="2166375"/>
            </a:xfrm>
            <a:custGeom>
              <a:rect b="b" l="l" r="r" t="t"/>
              <a:pathLst>
                <a:path extrusionOk="0" h="86655" w="41622">
                  <a:moveTo>
                    <a:pt x="41622" y="0"/>
                  </a:moveTo>
                  <a:cubicBezTo>
                    <a:pt x="36129" y="1861"/>
                    <a:pt x="9459" y="5405"/>
                    <a:pt x="8661" y="11164"/>
                  </a:cubicBezTo>
                  <a:cubicBezTo>
                    <a:pt x="7864" y="16923"/>
                    <a:pt x="38255" y="29151"/>
                    <a:pt x="36837" y="34556"/>
                  </a:cubicBezTo>
                  <a:cubicBezTo>
                    <a:pt x="35419" y="39961"/>
                    <a:pt x="1396" y="37834"/>
                    <a:pt x="155" y="43593"/>
                  </a:cubicBezTo>
                  <a:cubicBezTo>
                    <a:pt x="-1085" y="49352"/>
                    <a:pt x="27002" y="61935"/>
                    <a:pt x="29394" y="69112"/>
                  </a:cubicBezTo>
                  <a:cubicBezTo>
                    <a:pt x="31786" y="76289"/>
                    <a:pt x="16989" y="83731"/>
                    <a:pt x="14508" y="86655"/>
                  </a:cubicBezTo>
                </a:path>
              </a:pathLst>
            </a:custGeom>
            <a:noFill/>
            <a:ln cap="flat" cmpd="sng" w="114300">
              <a:solidFill>
                <a:srgbClr val="FF0000"/>
              </a:solidFill>
              <a:prstDash val="solid"/>
              <a:round/>
              <a:headEnd len="med" w="med" type="none"/>
              <a:tailEnd len="med" w="med" type="none"/>
            </a:ln>
          </p:spPr>
        </p:sp>
        <p:sp>
          <p:nvSpPr>
            <p:cNvPr id="328" name="Google Shape;328;p49"/>
            <p:cNvSpPr/>
            <p:nvPr/>
          </p:nvSpPr>
          <p:spPr>
            <a:xfrm rot="-2198964">
              <a:off x="6122094" y="2266629"/>
              <a:ext cx="763926" cy="260461"/>
            </a:xfrm>
            <a:prstGeom prst="lef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9" name="Google Shape;329;p49"/>
          <p:cNvSpPr txBox="1"/>
          <p:nvPr/>
        </p:nvSpPr>
        <p:spPr>
          <a:xfrm rot="-1235728">
            <a:off x="3934085" y="131347"/>
            <a:ext cx="1275842" cy="431004"/>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FF0000"/>
                </a:solidFill>
                <a:latin typeface="Lato"/>
                <a:ea typeface="Lato"/>
                <a:cs typeface="Lato"/>
                <a:sym typeface="Lato"/>
              </a:rPr>
              <a:t>INFRARED</a:t>
            </a:r>
            <a:endParaRPr b="1" sz="1600">
              <a:solidFill>
                <a:srgbClr val="FF0000"/>
              </a:solidFill>
              <a:latin typeface="Lato"/>
              <a:ea typeface="Lato"/>
              <a:cs typeface="Lato"/>
              <a:sym typeface="Lat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id="334" name="Google Shape;334;p50"/>
          <p:cNvPicPr preferRelativeResize="0"/>
          <p:nvPr/>
        </p:nvPicPr>
        <p:blipFill>
          <a:blip r:embed="rId3">
            <a:alphaModFix/>
          </a:blip>
          <a:stretch>
            <a:fillRect/>
          </a:stretch>
        </p:blipFill>
        <p:spPr>
          <a:xfrm>
            <a:off x="414600" y="152400"/>
            <a:ext cx="7660505" cy="4838701"/>
          </a:xfrm>
          <a:prstGeom prst="rect">
            <a:avLst/>
          </a:prstGeom>
          <a:noFill/>
          <a:ln>
            <a:noFill/>
          </a:ln>
        </p:spPr>
      </p:pic>
      <p:sp>
        <p:nvSpPr>
          <p:cNvPr id="335" name="Google Shape;335;p50"/>
          <p:cNvSpPr txBox="1"/>
          <p:nvPr/>
        </p:nvSpPr>
        <p:spPr>
          <a:xfrm>
            <a:off x="512025" y="375350"/>
            <a:ext cx="3695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Pygra </a:t>
            </a:r>
            <a:endParaRPr b="1"/>
          </a:p>
          <a:p>
            <a:pPr indent="0" lvl="0" marL="0" rtl="0" algn="l">
              <a:spcBef>
                <a:spcPts val="0"/>
              </a:spcBef>
              <a:spcAft>
                <a:spcPts val="0"/>
              </a:spcAft>
              <a:buNone/>
            </a:pPr>
            <a:r>
              <a:rPr b="1" lang="en"/>
              <a:t>Hamiltonian - Fermi </a:t>
            </a:r>
            <a:endParaRPr b="1"/>
          </a:p>
          <a:p>
            <a:pPr indent="0" lvl="0" marL="0" rtl="0" algn="l">
              <a:spcBef>
                <a:spcPts val="0"/>
              </a:spcBef>
              <a:spcAft>
                <a:spcPts val="0"/>
              </a:spcAft>
              <a:buNone/>
            </a:pPr>
            <a:r>
              <a:rPr b="1" lang="en"/>
              <a:t>Physics Simulation</a:t>
            </a:r>
            <a:endParaRPr b="1"/>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id="340" name="Google Shape;340;p51"/>
          <p:cNvPicPr preferRelativeResize="0"/>
          <p:nvPr/>
        </p:nvPicPr>
        <p:blipFill rotWithShape="1">
          <a:blip r:embed="rId3">
            <a:alphaModFix/>
          </a:blip>
          <a:srcRect b="27046" l="32004" r="3508" t="19248"/>
          <a:stretch/>
        </p:blipFill>
        <p:spPr>
          <a:xfrm>
            <a:off x="90188" y="639938"/>
            <a:ext cx="8963625" cy="3863626"/>
          </a:xfrm>
          <a:prstGeom prst="rect">
            <a:avLst/>
          </a:prstGeom>
          <a:noFill/>
          <a:ln>
            <a:noFill/>
          </a:ln>
        </p:spPr>
      </p:pic>
      <p:grpSp>
        <p:nvGrpSpPr>
          <p:cNvPr id="341" name="Google Shape;341;p51"/>
          <p:cNvGrpSpPr/>
          <p:nvPr/>
        </p:nvGrpSpPr>
        <p:grpSpPr>
          <a:xfrm>
            <a:off x="-7" y="639938"/>
            <a:ext cx="3968399" cy="3863626"/>
            <a:chOff x="5175593" y="409575"/>
            <a:chExt cx="3968399" cy="3863626"/>
          </a:xfrm>
        </p:grpSpPr>
        <p:pic>
          <p:nvPicPr>
            <p:cNvPr id="342" name="Google Shape;342;p51"/>
            <p:cNvPicPr preferRelativeResize="0"/>
            <p:nvPr/>
          </p:nvPicPr>
          <p:blipFill rotWithShape="1">
            <a:blip r:embed="rId4">
              <a:alphaModFix/>
            </a:blip>
            <a:srcRect b="27046" l="32004" r="39444" t="19248"/>
            <a:stretch/>
          </p:blipFill>
          <p:spPr>
            <a:xfrm>
              <a:off x="5175593" y="409575"/>
              <a:ext cx="3968399" cy="3863626"/>
            </a:xfrm>
            <a:prstGeom prst="rect">
              <a:avLst/>
            </a:prstGeom>
            <a:noFill/>
            <a:ln>
              <a:noFill/>
            </a:ln>
          </p:spPr>
        </p:pic>
        <p:sp>
          <p:nvSpPr>
            <p:cNvPr id="343" name="Google Shape;343;p51"/>
            <p:cNvSpPr/>
            <p:nvPr/>
          </p:nvSpPr>
          <p:spPr>
            <a:xfrm rot="10800000">
              <a:off x="7202466" y="3249525"/>
              <a:ext cx="271200" cy="486000"/>
            </a:xfrm>
            <a:prstGeom prst="upArrow">
              <a:avLst>
                <a:gd fmla="val 50000" name="adj1"/>
                <a:gd fmla="val 50000" name="adj2"/>
              </a:avLst>
            </a:prstGeom>
            <a:solidFill>
              <a:srgbClr val="FF0000"/>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51"/>
            <p:cNvSpPr/>
            <p:nvPr/>
          </p:nvSpPr>
          <p:spPr>
            <a:xfrm>
              <a:off x="7162630" y="798300"/>
              <a:ext cx="271200" cy="486000"/>
            </a:xfrm>
            <a:prstGeom prst="upArrow">
              <a:avLst>
                <a:gd fmla="val 50000" name="adj1"/>
                <a:gd fmla="val 50000" name="adj2"/>
              </a:avLst>
            </a:prstGeom>
            <a:solidFill>
              <a:srgbClr val="FF0000"/>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51"/>
            <p:cNvSpPr/>
            <p:nvPr/>
          </p:nvSpPr>
          <p:spPr>
            <a:xfrm>
              <a:off x="7086425" y="3032158"/>
              <a:ext cx="503100" cy="486000"/>
            </a:xfrm>
            <a:prstGeom prst="curvedRightArrow">
              <a:avLst>
                <a:gd fmla="val 25000" name="adj1"/>
                <a:gd fmla="val 50000" name="adj2"/>
                <a:gd fmla="val 40786" name="adj3"/>
              </a:avLst>
            </a:prstGeom>
            <a:solidFill>
              <a:srgbClr val="E9EDEE"/>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51"/>
            <p:cNvSpPr/>
            <p:nvPr/>
          </p:nvSpPr>
          <p:spPr>
            <a:xfrm>
              <a:off x="7046675" y="1050751"/>
              <a:ext cx="582600" cy="486000"/>
            </a:xfrm>
            <a:prstGeom prst="curvedLeftArrow">
              <a:avLst>
                <a:gd fmla="val 25000" name="adj1"/>
                <a:gd fmla="val 50000" name="adj2"/>
                <a:gd fmla="val 25000" name="adj3"/>
              </a:avLst>
            </a:prstGeom>
            <a:solidFill>
              <a:srgbClr val="E9EDEE"/>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7" name="Google Shape;347;p51"/>
          <p:cNvSpPr txBox="1"/>
          <p:nvPr/>
        </p:nvSpPr>
        <p:spPr>
          <a:xfrm>
            <a:off x="512025" y="174775"/>
            <a:ext cx="1150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R:</a:t>
            </a:r>
            <a:endParaRPr b="1" sz="1800"/>
          </a:p>
        </p:txBody>
      </p:sp>
      <p:sp>
        <p:nvSpPr>
          <p:cNvPr id="348" name="Google Shape;348;p51"/>
          <p:cNvSpPr txBox="1"/>
          <p:nvPr/>
        </p:nvSpPr>
        <p:spPr>
          <a:xfrm>
            <a:off x="4180650" y="174775"/>
            <a:ext cx="1150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Python:</a:t>
            </a:r>
            <a:endParaRPr b="1" sz="18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1" name="Shape 71"/>
        <p:cNvGrpSpPr/>
        <p:nvPr/>
      </p:nvGrpSpPr>
      <p:grpSpPr>
        <a:xfrm>
          <a:off x="0" y="0"/>
          <a:ext cx="0" cy="0"/>
          <a:chOff x="0" y="0"/>
          <a:chExt cx="0" cy="0"/>
        </a:xfrm>
      </p:grpSpPr>
      <p:sp>
        <p:nvSpPr>
          <p:cNvPr id="72" name="Google Shape;72;p16"/>
          <p:cNvSpPr txBox="1"/>
          <p:nvPr>
            <p:ph type="title"/>
          </p:nvPr>
        </p:nvSpPr>
        <p:spPr>
          <a:xfrm>
            <a:off x="311700" y="1371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Experimental Methods:</a:t>
            </a:r>
            <a:endParaRPr/>
          </a:p>
        </p:txBody>
      </p:sp>
      <p:sp>
        <p:nvSpPr>
          <p:cNvPr id="73" name="Google Shape;73;p16"/>
          <p:cNvSpPr txBox="1"/>
          <p:nvPr>
            <p:ph idx="1" type="body"/>
          </p:nvPr>
        </p:nvSpPr>
        <p:spPr>
          <a:xfrm>
            <a:off x="311700" y="943663"/>
            <a:ext cx="5559900" cy="1600200"/>
          </a:xfrm>
          <a:prstGeom prst="rect">
            <a:avLst/>
          </a:prstGeom>
        </p:spPr>
        <p:txBody>
          <a:bodyPr anchorCtr="0" anchor="t" bIns="91425" lIns="91425" spcFirstLastPara="1" rIns="91425" wrap="square" tIns="91425">
            <a:normAutofit fontScale="47500" lnSpcReduction="20000"/>
          </a:bodyPr>
          <a:lstStyle/>
          <a:p>
            <a:pPr indent="0" lvl="0" marL="0" rtl="0" algn="l">
              <a:spcBef>
                <a:spcPts val="0"/>
              </a:spcBef>
              <a:spcAft>
                <a:spcPts val="0"/>
              </a:spcAft>
              <a:buNone/>
            </a:pPr>
            <a:r>
              <a:rPr lang="en" sz="3372"/>
              <a:t>Machine Learning, Data Clustering, Seebeck calculation</a:t>
            </a:r>
            <a:endParaRPr sz="3372"/>
          </a:p>
          <a:p>
            <a:pPr indent="0" lvl="0" marL="0" rtl="0" algn="l">
              <a:spcBef>
                <a:spcPts val="1200"/>
              </a:spcBef>
              <a:spcAft>
                <a:spcPts val="0"/>
              </a:spcAft>
              <a:buNone/>
            </a:pPr>
            <a:r>
              <a:rPr lang="en" sz="3372"/>
              <a:t>Voltage, Current and Temperature Logging with Arduino Uno, Current Sensor &amp; Terminal (iOS)</a:t>
            </a:r>
            <a:endParaRPr sz="3372"/>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74" name="Google Shape;74;p16"/>
          <p:cNvPicPr preferRelativeResize="0"/>
          <p:nvPr/>
        </p:nvPicPr>
        <p:blipFill>
          <a:blip r:embed="rId3">
            <a:alphaModFix/>
          </a:blip>
          <a:stretch>
            <a:fillRect/>
          </a:stretch>
        </p:blipFill>
        <p:spPr>
          <a:xfrm>
            <a:off x="0" y="2290400"/>
            <a:ext cx="3122777" cy="2528649"/>
          </a:xfrm>
          <a:prstGeom prst="rect">
            <a:avLst/>
          </a:prstGeom>
          <a:noFill/>
          <a:ln>
            <a:noFill/>
          </a:ln>
        </p:spPr>
      </p:pic>
      <p:pic>
        <p:nvPicPr>
          <p:cNvPr id="75" name="Google Shape;75;p16"/>
          <p:cNvPicPr preferRelativeResize="0"/>
          <p:nvPr/>
        </p:nvPicPr>
        <p:blipFill>
          <a:blip r:embed="rId4">
            <a:alphaModFix/>
          </a:blip>
          <a:stretch>
            <a:fillRect/>
          </a:stretch>
        </p:blipFill>
        <p:spPr>
          <a:xfrm>
            <a:off x="6024000" y="862250"/>
            <a:ext cx="2967602" cy="3956803"/>
          </a:xfrm>
          <a:prstGeom prst="rect">
            <a:avLst/>
          </a:prstGeom>
          <a:noFill/>
          <a:ln>
            <a:noFill/>
          </a:ln>
        </p:spPr>
      </p:pic>
      <p:pic>
        <p:nvPicPr>
          <p:cNvPr id="76" name="Google Shape;76;p16"/>
          <p:cNvPicPr preferRelativeResize="0"/>
          <p:nvPr/>
        </p:nvPicPr>
        <p:blipFill>
          <a:blip r:embed="rId5">
            <a:alphaModFix/>
          </a:blip>
          <a:stretch>
            <a:fillRect/>
          </a:stretch>
        </p:blipFill>
        <p:spPr>
          <a:xfrm>
            <a:off x="3539026" y="2543863"/>
            <a:ext cx="1721132" cy="229484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id="353" name="Google Shape;353;p52"/>
          <p:cNvPicPr preferRelativeResize="0"/>
          <p:nvPr/>
        </p:nvPicPr>
        <p:blipFill>
          <a:blip r:embed="rId3">
            <a:alphaModFix/>
          </a:blip>
          <a:stretch>
            <a:fillRect/>
          </a:stretch>
        </p:blipFill>
        <p:spPr>
          <a:xfrm>
            <a:off x="0" y="152401"/>
            <a:ext cx="6501407" cy="4793800"/>
          </a:xfrm>
          <a:prstGeom prst="rect">
            <a:avLst/>
          </a:prstGeom>
          <a:noFill/>
          <a:ln>
            <a:noFill/>
          </a:ln>
        </p:spPr>
      </p:pic>
      <p:pic>
        <p:nvPicPr>
          <p:cNvPr id="354" name="Google Shape;354;p52"/>
          <p:cNvPicPr preferRelativeResize="0"/>
          <p:nvPr/>
        </p:nvPicPr>
        <p:blipFill rotWithShape="1">
          <a:blip r:embed="rId4">
            <a:alphaModFix/>
          </a:blip>
          <a:srcRect b="4930" l="27343" r="2955" t="3594"/>
          <a:stretch/>
        </p:blipFill>
        <p:spPr>
          <a:xfrm>
            <a:off x="4680828" y="152400"/>
            <a:ext cx="4463172" cy="47938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id="359" name="Google Shape;359;p53"/>
          <p:cNvPicPr preferRelativeResize="0"/>
          <p:nvPr/>
        </p:nvPicPr>
        <p:blipFill>
          <a:blip r:embed="rId3">
            <a:alphaModFix/>
          </a:blip>
          <a:stretch>
            <a:fillRect/>
          </a:stretch>
        </p:blipFill>
        <p:spPr>
          <a:xfrm>
            <a:off x="3907495" y="0"/>
            <a:ext cx="5236511" cy="5143500"/>
          </a:xfrm>
          <a:prstGeom prst="rect">
            <a:avLst/>
          </a:prstGeom>
          <a:noFill/>
          <a:ln>
            <a:noFill/>
          </a:ln>
        </p:spPr>
      </p:pic>
      <p:pic>
        <p:nvPicPr>
          <p:cNvPr id="360" name="Google Shape;360;p53"/>
          <p:cNvPicPr preferRelativeResize="0"/>
          <p:nvPr/>
        </p:nvPicPr>
        <p:blipFill rotWithShape="1">
          <a:blip r:embed="rId4">
            <a:alphaModFix/>
          </a:blip>
          <a:srcRect b="0" l="-4960" r="9009" t="0"/>
          <a:stretch/>
        </p:blipFill>
        <p:spPr>
          <a:xfrm>
            <a:off x="-332900" y="1872625"/>
            <a:ext cx="4240400" cy="3343275"/>
          </a:xfrm>
          <a:prstGeom prst="rect">
            <a:avLst/>
          </a:prstGeom>
          <a:noFill/>
          <a:ln>
            <a:noFill/>
          </a:ln>
        </p:spPr>
      </p:pic>
      <p:sp>
        <p:nvSpPr>
          <p:cNvPr id="361" name="Google Shape;361;p53"/>
          <p:cNvSpPr txBox="1"/>
          <p:nvPr/>
        </p:nvSpPr>
        <p:spPr>
          <a:xfrm>
            <a:off x="87300" y="699925"/>
            <a:ext cx="3820200" cy="90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t>Review of Quantum Hall Trio </a:t>
            </a:r>
            <a:r>
              <a:rPr b="1" lang="en" sz="1500"/>
              <a:t>Xufeng Kou, Yabin Fan, Kang L. Wang 2017:</a:t>
            </a:r>
            <a:endParaRPr b="1" sz="15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pic>
        <p:nvPicPr>
          <p:cNvPr id="366" name="Google Shape;366;p54"/>
          <p:cNvPicPr preferRelativeResize="0"/>
          <p:nvPr/>
        </p:nvPicPr>
        <p:blipFill rotWithShape="1">
          <a:blip r:embed="rId3">
            <a:alphaModFix/>
          </a:blip>
          <a:srcRect b="0" l="0" r="0" t="0"/>
          <a:stretch/>
        </p:blipFill>
        <p:spPr>
          <a:xfrm>
            <a:off x="4646225" y="1219954"/>
            <a:ext cx="3948475" cy="3518121"/>
          </a:xfrm>
          <a:prstGeom prst="rect">
            <a:avLst/>
          </a:prstGeom>
          <a:noFill/>
          <a:ln>
            <a:noFill/>
          </a:ln>
        </p:spPr>
      </p:pic>
      <p:pic>
        <p:nvPicPr>
          <p:cNvPr id="367" name="Google Shape;367;p54"/>
          <p:cNvPicPr preferRelativeResize="0"/>
          <p:nvPr/>
        </p:nvPicPr>
        <p:blipFill>
          <a:blip r:embed="rId4">
            <a:alphaModFix/>
          </a:blip>
          <a:stretch>
            <a:fillRect/>
          </a:stretch>
        </p:blipFill>
        <p:spPr>
          <a:xfrm>
            <a:off x="618375" y="1219951"/>
            <a:ext cx="3888922" cy="34557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5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Chemicals</a:t>
            </a:r>
            <a:endParaRPr/>
          </a:p>
        </p:txBody>
      </p:sp>
      <p:sp>
        <p:nvSpPr>
          <p:cNvPr id="373" name="Google Shape;373;p5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t>Antimony(III) acetate (Sb(CH3COO)3, 99.99%),</a:t>
            </a:r>
            <a:endParaRPr/>
          </a:p>
          <a:p>
            <a:pPr indent="0" lvl="0" marL="0" rtl="0" algn="l">
              <a:spcBef>
                <a:spcPts val="1200"/>
              </a:spcBef>
              <a:spcAft>
                <a:spcPts val="0"/>
              </a:spcAft>
              <a:buClr>
                <a:schemeClr val="dk1"/>
              </a:buClr>
              <a:buSzPts val="1100"/>
              <a:buFont typeface="Arial"/>
              <a:buNone/>
            </a:pPr>
            <a:r>
              <a:rPr lang="en"/>
              <a:t>Antimony(III) chloride (SbCl3, &gt;99%),</a:t>
            </a:r>
            <a:endParaRPr/>
          </a:p>
          <a:p>
            <a:pPr indent="0" lvl="0" marL="0" rtl="0" algn="l">
              <a:spcBef>
                <a:spcPts val="1200"/>
              </a:spcBef>
              <a:spcAft>
                <a:spcPts val="0"/>
              </a:spcAft>
              <a:buClr>
                <a:schemeClr val="dk1"/>
              </a:buClr>
              <a:buSzPts val="1100"/>
              <a:buFont typeface="Arial"/>
              <a:buNone/>
            </a:pPr>
            <a:r>
              <a:rPr lang="en"/>
              <a:t>Sodium(II)Selenate(III) (Na2SeO3 &gt;99.99%)</a:t>
            </a:r>
            <a:endParaRPr/>
          </a:p>
          <a:p>
            <a:pPr indent="0" lvl="0" marL="0" rtl="0" algn="l">
              <a:spcBef>
                <a:spcPts val="1200"/>
              </a:spcBef>
              <a:spcAft>
                <a:spcPts val="0"/>
              </a:spcAft>
              <a:buClr>
                <a:schemeClr val="dk1"/>
              </a:buClr>
              <a:buSzPts val="1100"/>
              <a:buFont typeface="Arial"/>
              <a:buNone/>
            </a:pPr>
            <a:r>
              <a:t/>
            </a:r>
            <a:endParaRPr/>
          </a:p>
          <a:p>
            <a:pPr indent="0" lvl="0" marL="0" rtl="0" algn="l">
              <a:spcBef>
                <a:spcPts val="1200"/>
              </a:spcBef>
              <a:spcAft>
                <a:spcPts val="0"/>
              </a:spcAft>
              <a:buClr>
                <a:schemeClr val="dk1"/>
              </a:buClr>
              <a:buSzPts val="1100"/>
              <a:buFont typeface="Arial"/>
              <a:buNone/>
            </a:pPr>
            <a:r>
              <a:rPr lang="en"/>
              <a:t>25% Hydrazine hydrate (N2H2•H2O)</a:t>
            </a:r>
            <a:endParaRPr/>
          </a:p>
          <a:p>
            <a:pPr indent="0" lvl="0" marL="0" rtl="0" algn="l">
              <a:spcBef>
                <a:spcPts val="1200"/>
              </a:spcBef>
              <a:spcAft>
                <a:spcPts val="0"/>
              </a:spcAft>
              <a:buClr>
                <a:schemeClr val="dk1"/>
              </a:buClr>
              <a:buSzPts val="1100"/>
              <a:buFont typeface="Arial"/>
              <a:buNone/>
            </a:pPr>
            <a:r>
              <a:t/>
            </a:r>
            <a:endParaRPr/>
          </a:p>
          <a:p>
            <a:pPr indent="0" lvl="0" marL="0" rtl="0" algn="l">
              <a:spcBef>
                <a:spcPts val="1200"/>
              </a:spcBef>
              <a:spcAft>
                <a:spcPts val="1200"/>
              </a:spcAft>
              <a:buClr>
                <a:schemeClr val="dk1"/>
              </a:buClr>
              <a:buSzPts val="1100"/>
              <a:buFont typeface="Arial"/>
              <a:buNone/>
            </a:pPr>
            <a:r>
              <a:t/>
            </a:r>
            <a:endParaRPr/>
          </a:p>
        </p:txBody>
      </p:sp>
      <p:pic>
        <p:nvPicPr>
          <p:cNvPr id="374" name="Google Shape;374;p55"/>
          <p:cNvPicPr preferRelativeResize="0"/>
          <p:nvPr/>
        </p:nvPicPr>
        <p:blipFill>
          <a:blip r:embed="rId3">
            <a:alphaModFix/>
          </a:blip>
          <a:stretch>
            <a:fillRect/>
          </a:stretch>
        </p:blipFill>
        <p:spPr>
          <a:xfrm>
            <a:off x="5641548" y="210200"/>
            <a:ext cx="3358399" cy="44778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5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Synthesis Methodology</a:t>
            </a:r>
            <a:endParaRPr/>
          </a:p>
        </p:txBody>
      </p:sp>
      <p:sp>
        <p:nvSpPr>
          <p:cNvPr id="380" name="Google Shape;380;p56"/>
          <p:cNvSpPr txBox="1"/>
          <p:nvPr>
            <p:ph idx="1" type="body"/>
          </p:nvPr>
        </p:nvSpPr>
        <p:spPr>
          <a:xfrm>
            <a:off x="311700" y="1152475"/>
            <a:ext cx="8520600" cy="3906300"/>
          </a:xfrm>
          <a:prstGeom prst="rect">
            <a:avLst/>
          </a:prstGeom>
        </p:spPr>
        <p:txBody>
          <a:bodyPr anchorCtr="0" anchor="t" bIns="91425" lIns="91425" spcFirstLastPara="1" rIns="91425" wrap="square" tIns="91425">
            <a:normAutofit fontScale="92500" lnSpcReduction="20000"/>
          </a:bodyPr>
          <a:lstStyle/>
          <a:p>
            <a:pPr indent="-347027" lvl="0" marL="457200" rtl="0" algn="l">
              <a:spcBef>
                <a:spcPts val="0"/>
              </a:spcBef>
              <a:spcAft>
                <a:spcPts val="0"/>
              </a:spcAft>
              <a:buClr>
                <a:srgbClr val="000000"/>
              </a:buClr>
              <a:buSzPct val="100000"/>
              <a:buChar char="●"/>
            </a:pPr>
            <a:r>
              <a:rPr lang="en" sz="2016">
                <a:solidFill>
                  <a:srgbClr val="000000"/>
                </a:solidFill>
              </a:rPr>
              <a:t>Chemical synthesis</a:t>
            </a:r>
            <a:endParaRPr sz="2016">
              <a:solidFill>
                <a:srgbClr val="000000"/>
              </a:solidFill>
            </a:endParaRPr>
          </a:p>
          <a:p>
            <a:pPr indent="0" lvl="0" marL="1371600" rtl="0" algn="l">
              <a:spcBef>
                <a:spcPts val="1200"/>
              </a:spcBef>
              <a:spcAft>
                <a:spcPts val="0"/>
              </a:spcAft>
              <a:buNone/>
            </a:pPr>
            <a:r>
              <a:t/>
            </a:r>
            <a:endParaRPr>
              <a:solidFill>
                <a:srgbClr val="000000"/>
              </a:solidFill>
            </a:endParaRPr>
          </a:p>
          <a:p>
            <a:pPr indent="-340677" lvl="0" marL="914400" rtl="0" algn="l">
              <a:spcBef>
                <a:spcPts val="1200"/>
              </a:spcBef>
              <a:spcAft>
                <a:spcPts val="0"/>
              </a:spcAft>
              <a:buClr>
                <a:srgbClr val="000000"/>
              </a:buClr>
              <a:buSzPct val="100000"/>
              <a:buAutoNum type="arabicPeriod"/>
            </a:pPr>
            <a:r>
              <a:rPr lang="en" sz="1908">
                <a:solidFill>
                  <a:srgbClr val="000000"/>
                </a:solidFill>
              </a:rPr>
              <a:t>Antimony (III) Acetate</a:t>
            </a:r>
            <a:endParaRPr sz="1908">
              <a:solidFill>
                <a:srgbClr val="000000"/>
              </a:solidFill>
            </a:endParaRPr>
          </a:p>
          <a:p>
            <a:pPr indent="0" lvl="0" marL="0" rtl="0" algn="ctr">
              <a:spcBef>
                <a:spcPts val="1200"/>
              </a:spcBef>
              <a:spcAft>
                <a:spcPts val="0"/>
              </a:spcAft>
              <a:buNone/>
            </a:pPr>
            <a:r>
              <a:rPr lang="en" sz="1416">
                <a:solidFill>
                  <a:srgbClr val="000000"/>
                </a:solidFill>
              </a:rPr>
              <a:t>2Sb(CH3COO)3(aq) + 3Na2SeO3(aq) + N2H4•H2O  </a:t>
            </a:r>
            <a:r>
              <a:rPr lang="en" sz="3016">
                <a:solidFill>
                  <a:schemeClr val="dk1"/>
                </a:solidFill>
              </a:rPr>
              <a:t>→</a:t>
            </a:r>
            <a:r>
              <a:rPr lang="en" sz="1416">
                <a:solidFill>
                  <a:srgbClr val="000000"/>
                </a:solidFill>
              </a:rPr>
              <a:t>  Sb2Se3(s) + N2 + H2O + 6Na⁺ + 6Ch3COO⁻ + NH3</a:t>
            </a:r>
            <a:endParaRPr sz="1416">
              <a:solidFill>
                <a:srgbClr val="000000"/>
              </a:solidFill>
            </a:endParaRPr>
          </a:p>
          <a:p>
            <a:pPr indent="0" lvl="0" marL="0" rtl="0" algn="ctr">
              <a:spcBef>
                <a:spcPts val="1200"/>
              </a:spcBef>
              <a:spcAft>
                <a:spcPts val="0"/>
              </a:spcAft>
              <a:buNone/>
            </a:pPr>
            <a:r>
              <a:t/>
            </a:r>
            <a:endParaRPr sz="1308">
              <a:solidFill>
                <a:srgbClr val="000000"/>
              </a:solidFill>
            </a:endParaRPr>
          </a:p>
          <a:p>
            <a:pPr indent="-340677" lvl="0" marL="914400" rtl="0" algn="l">
              <a:spcBef>
                <a:spcPts val="1200"/>
              </a:spcBef>
              <a:spcAft>
                <a:spcPts val="0"/>
              </a:spcAft>
              <a:buClr>
                <a:srgbClr val="000000"/>
              </a:buClr>
              <a:buSzPct val="100000"/>
              <a:buAutoNum type="arabicPeriod"/>
            </a:pPr>
            <a:r>
              <a:rPr lang="en" sz="1908">
                <a:solidFill>
                  <a:srgbClr val="000000"/>
                </a:solidFill>
              </a:rPr>
              <a:t>Antimony (III) Chloride</a:t>
            </a:r>
            <a:endParaRPr sz="1908">
              <a:solidFill>
                <a:srgbClr val="000000"/>
              </a:solidFill>
            </a:endParaRPr>
          </a:p>
          <a:p>
            <a:pPr indent="0" lvl="0" marL="0" rtl="0" algn="ctr">
              <a:spcBef>
                <a:spcPts val="1200"/>
              </a:spcBef>
              <a:spcAft>
                <a:spcPts val="0"/>
              </a:spcAft>
              <a:buNone/>
            </a:pPr>
            <a:r>
              <a:rPr lang="en" sz="1308">
                <a:solidFill>
                  <a:srgbClr val="000000"/>
                </a:solidFill>
              </a:rPr>
              <a:t>2SbCl3(aq) + 3Na2SeO3(aq) + N2H4•H2O  </a:t>
            </a:r>
            <a:r>
              <a:rPr lang="en" sz="2908">
                <a:solidFill>
                  <a:schemeClr val="dk1"/>
                </a:solidFill>
              </a:rPr>
              <a:t>→</a:t>
            </a:r>
            <a:r>
              <a:rPr lang="en" sz="1308">
                <a:solidFill>
                  <a:srgbClr val="000000"/>
                </a:solidFill>
              </a:rPr>
              <a:t>  Sb2Se3(s) + N2 + H2O + 6Na⁺ + 6Cl⁻ + NH3</a:t>
            </a:r>
            <a:endParaRPr sz="1908">
              <a:solidFill>
                <a:srgbClr val="000000"/>
              </a:solidFill>
            </a:endParaRPr>
          </a:p>
          <a:p>
            <a:pPr indent="0" lvl="0" marL="457200" rtl="0" algn="l">
              <a:spcBef>
                <a:spcPts val="1200"/>
              </a:spcBef>
              <a:spcAft>
                <a:spcPts val="0"/>
              </a:spcAft>
              <a:buNone/>
            </a:pPr>
            <a:r>
              <a:t/>
            </a:r>
            <a:endParaRPr>
              <a:solidFill>
                <a:srgbClr val="000000"/>
              </a:solidFill>
            </a:endParaRPr>
          </a:p>
          <a:p>
            <a:pPr indent="0" lvl="0" marL="457200" rtl="0" algn="l">
              <a:spcBef>
                <a:spcPts val="1200"/>
              </a:spcBef>
              <a:spcAft>
                <a:spcPts val="1200"/>
              </a:spcAft>
              <a:buNone/>
            </a:pPr>
            <a:r>
              <a:t/>
            </a:r>
            <a:endParaRPr>
              <a:solidFill>
                <a:srgbClr val="000000"/>
              </a:solidFill>
            </a:endParaRPr>
          </a:p>
        </p:txBody>
      </p:sp>
      <p:sp>
        <p:nvSpPr>
          <p:cNvPr id="381" name="Google Shape;381;p56"/>
          <p:cNvSpPr txBox="1"/>
          <p:nvPr/>
        </p:nvSpPr>
        <p:spPr>
          <a:xfrm>
            <a:off x="4276650" y="3682876"/>
            <a:ext cx="895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N2H4</a:t>
            </a:r>
            <a:endParaRPr sz="1000"/>
          </a:p>
        </p:txBody>
      </p:sp>
      <p:sp>
        <p:nvSpPr>
          <p:cNvPr id="382" name="Google Shape;382;p56"/>
          <p:cNvSpPr txBox="1"/>
          <p:nvPr/>
        </p:nvSpPr>
        <p:spPr>
          <a:xfrm>
            <a:off x="4346625" y="2409551"/>
            <a:ext cx="895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N2H4</a:t>
            </a:r>
            <a:endParaRPr sz="10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86" name="Shape 386"/>
        <p:cNvGrpSpPr/>
        <p:nvPr/>
      </p:nvGrpSpPr>
      <p:grpSpPr>
        <a:xfrm>
          <a:off x="0" y="0"/>
          <a:ext cx="0" cy="0"/>
          <a:chOff x="0" y="0"/>
          <a:chExt cx="0" cy="0"/>
        </a:xfrm>
      </p:grpSpPr>
      <p:pic>
        <p:nvPicPr>
          <p:cNvPr id="387" name="Google Shape;387;p57"/>
          <p:cNvPicPr preferRelativeResize="0"/>
          <p:nvPr/>
        </p:nvPicPr>
        <p:blipFill rotWithShape="1">
          <a:blip r:embed="rId3">
            <a:alphaModFix/>
          </a:blip>
          <a:srcRect b="0" l="0" r="9189" t="0"/>
          <a:stretch/>
        </p:blipFill>
        <p:spPr>
          <a:xfrm>
            <a:off x="380475" y="959375"/>
            <a:ext cx="5624165" cy="912825"/>
          </a:xfrm>
          <a:prstGeom prst="rect">
            <a:avLst/>
          </a:prstGeom>
          <a:noFill/>
          <a:ln>
            <a:noFill/>
          </a:ln>
        </p:spPr>
      </p:pic>
      <p:pic>
        <p:nvPicPr>
          <p:cNvPr id="388" name="Google Shape;388;p57"/>
          <p:cNvPicPr preferRelativeResize="0"/>
          <p:nvPr/>
        </p:nvPicPr>
        <p:blipFill rotWithShape="1">
          <a:blip r:embed="rId4">
            <a:alphaModFix/>
          </a:blip>
          <a:srcRect b="0" l="0" r="15916" t="0"/>
          <a:stretch/>
        </p:blipFill>
        <p:spPr>
          <a:xfrm>
            <a:off x="246050" y="2027747"/>
            <a:ext cx="6048621" cy="1068967"/>
          </a:xfrm>
          <a:prstGeom prst="rect">
            <a:avLst/>
          </a:prstGeom>
          <a:noFill/>
          <a:ln>
            <a:noFill/>
          </a:ln>
        </p:spPr>
      </p:pic>
      <p:pic>
        <p:nvPicPr>
          <p:cNvPr id="389" name="Google Shape;389;p57"/>
          <p:cNvPicPr preferRelativeResize="0"/>
          <p:nvPr/>
        </p:nvPicPr>
        <p:blipFill rotWithShape="1">
          <a:blip r:embed="rId5">
            <a:alphaModFix/>
          </a:blip>
          <a:srcRect b="0" l="0" r="10482" t="0"/>
          <a:stretch/>
        </p:blipFill>
        <p:spPr>
          <a:xfrm>
            <a:off x="409400" y="3188677"/>
            <a:ext cx="6664850" cy="1683023"/>
          </a:xfrm>
          <a:prstGeom prst="rect">
            <a:avLst/>
          </a:prstGeom>
          <a:noFill/>
          <a:ln>
            <a:noFill/>
          </a:ln>
        </p:spPr>
      </p:pic>
      <p:sp>
        <p:nvSpPr>
          <p:cNvPr id="390" name="Google Shape;390;p57"/>
          <p:cNvSpPr txBox="1"/>
          <p:nvPr/>
        </p:nvSpPr>
        <p:spPr>
          <a:xfrm>
            <a:off x="246050" y="93575"/>
            <a:ext cx="3411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chemeClr val="dk1"/>
                </a:solidFill>
              </a:rPr>
              <a:t>Synthesis Methods: </a:t>
            </a:r>
            <a:endParaRPr/>
          </a:p>
        </p:txBody>
      </p:sp>
      <p:sp>
        <p:nvSpPr>
          <p:cNvPr id="391" name="Google Shape;391;p57"/>
          <p:cNvSpPr/>
          <p:nvPr/>
        </p:nvSpPr>
        <p:spPr>
          <a:xfrm>
            <a:off x="-13700" y="808703"/>
            <a:ext cx="6308388" cy="1229148"/>
          </a:xfrm>
          <a:prstGeom prst="flowChartTerminator">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57"/>
          <p:cNvSpPr/>
          <p:nvPr/>
        </p:nvSpPr>
        <p:spPr>
          <a:xfrm>
            <a:off x="-13700" y="1959550"/>
            <a:ext cx="7511076" cy="1229148"/>
          </a:xfrm>
          <a:prstGeom prst="flowChartTerminator">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96" name="Shape 396"/>
        <p:cNvGrpSpPr/>
        <p:nvPr/>
      </p:nvGrpSpPr>
      <p:grpSpPr>
        <a:xfrm>
          <a:off x="0" y="0"/>
          <a:ext cx="0" cy="0"/>
          <a:chOff x="0" y="0"/>
          <a:chExt cx="0" cy="0"/>
        </a:xfrm>
      </p:grpSpPr>
      <p:sp>
        <p:nvSpPr>
          <p:cNvPr id="397" name="Google Shape;397;p5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Dopants</a:t>
            </a:r>
            <a:endParaRPr/>
          </a:p>
        </p:txBody>
      </p:sp>
      <p:sp>
        <p:nvSpPr>
          <p:cNvPr id="398" name="Google Shape;398;p58"/>
          <p:cNvSpPr txBox="1"/>
          <p:nvPr>
            <p:ph idx="1" type="body"/>
          </p:nvPr>
        </p:nvSpPr>
        <p:spPr>
          <a:xfrm>
            <a:off x="386250" y="1473450"/>
            <a:ext cx="8520600" cy="3670200"/>
          </a:xfrm>
          <a:prstGeom prst="rect">
            <a:avLst/>
          </a:prstGeom>
        </p:spPr>
        <p:txBody>
          <a:bodyPr anchorCtr="0" anchor="t" bIns="91425" lIns="91425" spcFirstLastPara="1" rIns="91425" wrap="square" tIns="91425">
            <a:normAutofit/>
          </a:bodyPr>
          <a:lstStyle/>
          <a:p>
            <a:pPr indent="-342900" lvl="0" marL="457200" rtl="0" algn="l">
              <a:lnSpc>
                <a:spcPct val="200000"/>
              </a:lnSpc>
              <a:spcBef>
                <a:spcPts val="0"/>
              </a:spcBef>
              <a:spcAft>
                <a:spcPts val="0"/>
              </a:spcAft>
              <a:buSzPts val="1800"/>
              <a:buChar char="-"/>
            </a:pPr>
            <a:r>
              <a:rPr lang="en"/>
              <a:t>A trace of impurity</a:t>
            </a:r>
            <a:endParaRPr/>
          </a:p>
          <a:p>
            <a:pPr indent="-342900" lvl="0" marL="457200" rtl="0" algn="l">
              <a:lnSpc>
                <a:spcPct val="200000"/>
              </a:lnSpc>
              <a:spcBef>
                <a:spcPts val="0"/>
              </a:spcBef>
              <a:spcAft>
                <a:spcPts val="0"/>
              </a:spcAft>
              <a:buSzPts val="1800"/>
              <a:buChar char="-"/>
            </a:pPr>
            <a:r>
              <a:rPr lang="en"/>
              <a:t>N-type </a:t>
            </a:r>
            <a:endParaRPr/>
          </a:p>
          <a:p>
            <a:pPr indent="-342900" lvl="0" marL="457200" rtl="0" algn="l">
              <a:lnSpc>
                <a:spcPct val="200000"/>
              </a:lnSpc>
              <a:spcBef>
                <a:spcPts val="0"/>
              </a:spcBef>
              <a:spcAft>
                <a:spcPts val="0"/>
              </a:spcAft>
              <a:buSzPts val="1800"/>
              <a:buChar char="-"/>
            </a:pPr>
            <a:r>
              <a:rPr lang="en"/>
              <a:t>P-type</a:t>
            </a:r>
            <a:endParaRPr/>
          </a:p>
          <a:p>
            <a:pPr indent="-342900" lvl="0" marL="457200" rtl="0" algn="l">
              <a:lnSpc>
                <a:spcPct val="200000"/>
              </a:lnSpc>
              <a:spcBef>
                <a:spcPts val="0"/>
              </a:spcBef>
              <a:spcAft>
                <a:spcPts val="0"/>
              </a:spcAft>
              <a:buSzPts val="1800"/>
              <a:buChar char="-"/>
            </a:pPr>
            <a:r>
              <a:rPr lang="en"/>
              <a:t>Proper types and amounts </a:t>
            </a:r>
            <a:endParaRPr/>
          </a:p>
        </p:txBody>
      </p:sp>
      <p:pic>
        <p:nvPicPr>
          <p:cNvPr id="399" name="Google Shape;399;p58"/>
          <p:cNvPicPr preferRelativeResize="0"/>
          <p:nvPr/>
        </p:nvPicPr>
        <p:blipFill>
          <a:blip r:embed="rId3">
            <a:alphaModFix/>
          </a:blip>
          <a:stretch>
            <a:fillRect/>
          </a:stretch>
        </p:blipFill>
        <p:spPr>
          <a:xfrm>
            <a:off x="4382550" y="821200"/>
            <a:ext cx="4248975" cy="37476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03" name="Shape 403"/>
        <p:cNvGrpSpPr/>
        <p:nvPr/>
      </p:nvGrpSpPr>
      <p:grpSpPr>
        <a:xfrm>
          <a:off x="0" y="0"/>
          <a:ext cx="0" cy="0"/>
          <a:chOff x="0" y="0"/>
          <a:chExt cx="0" cy="0"/>
        </a:xfrm>
      </p:grpSpPr>
      <p:sp>
        <p:nvSpPr>
          <p:cNvPr id="404" name="Google Shape;404;p5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Counter and Resonant doping </a:t>
            </a:r>
            <a:endParaRPr/>
          </a:p>
        </p:txBody>
      </p:sp>
      <p:sp>
        <p:nvSpPr>
          <p:cNvPr id="405" name="Google Shape;405;p59"/>
          <p:cNvSpPr txBox="1"/>
          <p:nvPr>
            <p:ph idx="1" type="body"/>
          </p:nvPr>
        </p:nvSpPr>
        <p:spPr>
          <a:xfrm>
            <a:off x="311700" y="1127600"/>
            <a:ext cx="8520600" cy="3675300"/>
          </a:xfrm>
          <a:prstGeom prst="rect">
            <a:avLst/>
          </a:prstGeom>
        </p:spPr>
        <p:txBody>
          <a:bodyPr anchorCtr="0" anchor="t" bIns="91425" lIns="91425" spcFirstLastPara="1" rIns="91425" wrap="square" tIns="91425">
            <a:normAutofit/>
          </a:bodyPr>
          <a:lstStyle/>
          <a:p>
            <a:pPr indent="-342900" lvl="0" marL="457200" rtl="0" algn="l">
              <a:lnSpc>
                <a:spcPct val="100000"/>
              </a:lnSpc>
              <a:spcBef>
                <a:spcPts val="0"/>
              </a:spcBef>
              <a:spcAft>
                <a:spcPts val="0"/>
              </a:spcAft>
              <a:buSzPts val="1800"/>
              <a:buChar char="-"/>
            </a:pPr>
            <a:r>
              <a:rPr lang="en"/>
              <a:t>Lowering the </a:t>
            </a:r>
            <a:r>
              <a:rPr lang="en"/>
              <a:t>threshold</a:t>
            </a:r>
            <a:r>
              <a:rPr lang="en"/>
              <a:t> voltage</a:t>
            </a:r>
            <a:endParaRPr/>
          </a:p>
          <a:p>
            <a:pPr indent="0" lvl="0" marL="457200" rtl="0" algn="l">
              <a:lnSpc>
                <a:spcPct val="100000"/>
              </a:lnSpc>
              <a:spcBef>
                <a:spcPts val="1200"/>
              </a:spcBef>
              <a:spcAft>
                <a:spcPts val="0"/>
              </a:spcAft>
              <a:buNone/>
            </a:pPr>
            <a:r>
              <a:t/>
            </a:r>
            <a:endParaRPr/>
          </a:p>
          <a:p>
            <a:pPr indent="-342900" lvl="0" marL="457200" rtl="0" algn="l">
              <a:lnSpc>
                <a:spcPct val="100000"/>
              </a:lnSpc>
              <a:spcBef>
                <a:spcPts val="1200"/>
              </a:spcBef>
              <a:spcAft>
                <a:spcPts val="0"/>
              </a:spcAft>
              <a:buSzPts val="1800"/>
              <a:buChar char="-"/>
            </a:pPr>
            <a:r>
              <a:rPr lang="en"/>
              <a:t>Insert more than one type of ion</a:t>
            </a:r>
            <a:endParaRPr/>
          </a:p>
          <a:p>
            <a:pPr indent="0" lvl="0" marL="457200" rtl="0" algn="l">
              <a:lnSpc>
                <a:spcPct val="100000"/>
              </a:lnSpc>
              <a:spcBef>
                <a:spcPts val="1200"/>
              </a:spcBef>
              <a:spcAft>
                <a:spcPts val="0"/>
              </a:spcAft>
              <a:buNone/>
            </a:pPr>
            <a:r>
              <a:t/>
            </a:r>
            <a:endParaRPr/>
          </a:p>
          <a:p>
            <a:pPr indent="-342900" lvl="0" marL="457200" rtl="0" algn="l">
              <a:lnSpc>
                <a:spcPct val="100000"/>
              </a:lnSpc>
              <a:spcBef>
                <a:spcPts val="1200"/>
              </a:spcBef>
              <a:spcAft>
                <a:spcPts val="0"/>
              </a:spcAft>
              <a:buSzPts val="1800"/>
              <a:buChar char="-"/>
            </a:pPr>
            <a:r>
              <a:rPr lang="en"/>
              <a:t>The extra </a:t>
            </a:r>
            <a:r>
              <a:rPr lang="en"/>
              <a:t>electron</a:t>
            </a:r>
            <a:r>
              <a:rPr lang="en"/>
              <a:t> and the extra </a:t>
            </a:r>
            <a:endParaRPr/>
          </a:p>
          <a:p>
            <a:pPr indent="457200" lvl="0" marL="0" rtl="0" algn="l">
              <a:lnSpc>
                <a:spcPct val="100000"/>
              </a:lnSpc>
              <a:spcBef>
                <a:spcPts val="1200"/>
              </a:spcBef>
              <a:spcAft>
                <a:spcPts val="0"/>
              </a:spcAft>
              <a:buNone/>
            </a:pPr>
            <a:r>
              <a:rPr lang="en"/>
              <a:t>Whole cancel out</a:t>
            </a:r>
            <a:endParaRPr/>
          </a:p>
          <a:p>
            <a:pPr indent="-342900" lvl="0" marL="457200" rtl="0" algn="l">
              <a:lnSpc>
                <a:spcPct val="100000"/>
              </a:lnSpc>
              <a:spcBef>
                <a:spcPts val="1200"/>
              </a:spcBef>
              <a:spcAft>
                <a:spcPts val="0"/>
              </a:spcAft>
              <a:buSzPts val="1800"/>
              <a:buChar char="-"/>
            </a:pPr>
            <a:r>
              <a:rPr lang="en"/>
              <a:t>Resonant doping</a:t>
            </a:r>
            <a:endParaRPr/>
          </a:p>
          <a:p>
            <a:pPr indent="457200" lvl="0" marL="0" rtl="0" algn="l">
              <a:spcBef>
                <a:spcPts val="1200"/>
              </a:spcBef>
              <a:spcAft>
                <a:spcPts val="1200"/>
              </a:spcAft>
              <a:buNone/>
            </a:pPr>
            <a:r>
              <a:t/>
            </a:r>
            <a:endParaRPr/>
          </a:p>
        </p:txBody>
      </p:sp>
      <p:pic>
        <p:nvPicPr>
          <p:cNvPr id="406" name="Google Shape;406;p59"/>
          <p:cNvPicPr preferRelativeResize="0"/>
          <p:nvPr/>
        </p:nvPicPr>
        <p:blipFill>
          <a:blip r:embed="rId3">
            <a:alphaModFix/>
          </a:blip>
          <a:stretch>
            <a:fillRect/>
          </a:stretch>
        </p:blipFill>
        <p:spPr>
          <a:xfrm>
            <a:off x="4438450" y="1361625"/>
            <a:ext cx="4393850" cy="32072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10" name="Shape 410"/>
        <p:cNvGrpSpPr/>
        <p:nvPr/>
      </p:nvGrpSpPr>
      <p:grpSpPr>
        <a:xfrm>
          <a:off x="0" y="0"/>
          <a:ext cx="0" cy="0"/>
          <a:chOff x="0" y="0"/>
          <a:chExt cx="0" cy="0"/>
        </a:xfrm>
      </p:grpSpPr>
      <p:pic>
        <p:nvPicPr>
          <p:cNvPr id="411" name="Google Shape;411;p60"/>
          <p:cNvPicPr preferRelativeResize="0"/>
          <p:nvPr/>
        </p:nvPicPr>
        <p:blipFill>
          <a:blip r:embed="rId3">
            <a:alphaModFix/>
          </a:blip>
          <a:stretch>
            <a:fillRect/>
          </a:stretch>
        </p:blipFill>
        <p:spPr>
          <a:xfrm>
            <a:off x="440500" y="3"/>
            <a:ext cx="8262991" cy="51435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15" name="Shape 415"/>
        <p:cNvGrpSpPr/>
        <p:nvPr/>
      </p:nvGrpSpPr>
      <p:grpSpPr>
        <a:xfrm>
          <a:off x="0" y="0"/>
          <a:ext cx="0" cy="0"/>
          <a:chOff x="0" y="0"/>
          <a:chExt cx="0" cy="0"/>
        </a:xfrm>
      </p:grpSpPr>
      <p:pic>
        <p:nvPicPr>
          <p:cNvPr id="416" name="Google Shape;416;p61"/>
          <p:cNvPicPr preferRelativeResize="0"/>
          <p:nvPr/>
        </p:nvPicPr>
        <p:blipFill>
          <a:blip r:embed="rId3">
            <a:alphaModFix/>
          </a:blip>
          <a:stretch>
            <a:fillRect/>
          </a:stretch>
        </p:blipFill>
        <p:spPr>
          <a:xfrm>
            <a:off x="152400" y="152400"/>
            <a:ext cx="8250817" cy="48386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0" name="Shape 80"/>
        <p:cNvGrpSpPr/>
        <p:nvPr/>
      </p:nvGrpSpPr>
      <p:grpSpPr>
        <a:xfrm>
          <a:off x="0" y="0"/>
          <a:ext cx="0" cy="0"/>
          <a:chOff x="0" y="0"/>
          <a:chExt cx="0" cy="0"/>
        </a:xfrm>
      </p:grpSpPr>
      <p:sp>
        <p:nvSpPr>
          <p:cNvPr id="81" name="Google Shape;81;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sz="2444">
                <a:solidFill>
                  <a:srgbClr val="2D3B45"/>
                </a:solidFill>
              </a:rPr>
              <a:t>Accomplishments:</a:t>
            </a:r>
            <a:endParaRPr b="1" sz="2444">
              <a:solidFill>
                <a:srgbClr val="2D3B45"/>
              </a:solidFill>
            </a:endParaRPr>
          </a:p>
          <a:p>
            <a:pPr indent="0" lvl="0" marL="457200" rtl="0" algn="l">
              <a:spcBef>
                <a:spcPts val="0"/>
              </a:spcBef>
              <a:spcAft>
                <a:spcPts val="0"/>
              </a:spcAft>
              <a:buNone/>
            </a:pPr>
            <a:r>
              <a:t/>
            </a:r>
            <a:endParaRPr sz="1400">
              <a:solidFill>
                <a:srgbClr val="2D3B45"/>
              </a:solidFill>
              <a:highlight>
                <a:srgbClr val="FFFFFF"/>
              </a:highlight>
            </a:endParaRPr>
          </a:p>
          <a:p>
            <a:pPr indent="0" lvl="0" marL="0" rtl="0" algn="l">
              <a:spcBef>
                <a:spcPts val="0"/>
              </a:spcBef>
              <a:spcAft>
                <a:spcPts val="0"/>
              </a:spcAft>
              <a:buNone/>
            </a:pPr>
            <a:r>
              <a:rPr b="1" lang="en" sz="2000">
                <a:solidFill>
                  <a:srgbClr val="2D3B45"/>
                </a:solidFill>
                <a:highlight>
                  <a:srgbClr val="FFFFFF"/>
                </a:highlight>
              </a:rPr>
              <a:t> </a:t>
            </a:r>
            <a:endParaRPr b="1" sz="2000">
              <a:solidFill>
                <a:srgbClr val="2D3B45"/>
              </a:solidFill>
              <a:highlight>
                <a:srgbClr val="FFFFFF"/>
              </a:highlight>
            </a:endParaRPr>
          </a:p>
        </p:txBody>
      </p:sp>
      <p:sp>
        <p:nvSpPr>
          <p:cNvPr id="82" name="Google Shape;82;p17"/>
          <p:cNvSpPr txBox="1"/>
          <p:nvPr/>
        </p:nvSpPr>
        <p:spPr>
          <a:xfrm>
            <a:off x="-68625" y="949925"/>
            <a:ext cx="4640700" cy="18498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rgbClr val="2D3B45"/>
              </a:buClr>
              <a:buSzPts val="1600"/>
              <a:buChar char="-"/>
            </a:pPr>
            <a:r>
              <a:rPr b="1" lang="en" sz="1600">
                <a:solidFill>
                  <a:srgbClr val="2D3B45"/>
                </a:solidFill>
              </a:rPr>
              <a:t>Models for thermoelectric characterization</a:t>
            </a:r>
            <a:endParaRPr b="1" sz="1600">
              <a:solidFill>
                <a:srgbClr val="2D3B45"/>
              </a:solidFill>
            </a:endParaRPr>
          </a:p>
          <a:p>
            <a:pPr indent="0" lvl="0" marL="457200" rtl="0" algn="l">
              <a:spcBef>
                <a:spcPts val="0"/>
              </a:spcBef>
              <a:spcAft>
                <a:spcPts val="0"/>
              </a:spcAft>
              <a:buNone/>
            </a:pPr>
            <a:r>
              <a:t/>
            </a:r>
            <a:endParaRPr b="1" sz="1600">
              <a:solidFill>
                <a:srgbClr val="2D3B45"/>
              </a:solidFill>
            </a:endParaRPr>
          </a:p>
          <a:p>
            <a:pPr indent="-330200" lvl="0" marL="457200" rtl="0" algn="l">
              <a:spcBef>
                <a:spcPts val="0"/>
              </a:spcBef>
              <a:spcAft>
                <a:spcPts val="0"/>
              </a:spcAft>
              <a:buClr>
                <a:srgbClr val="2D3B45"/>
              </a:buClr>
              <a:buSzPts val="1600"/>
              <a:buChar char="-"/>
            </a:pPr>
            <a:r>
              <a:rPr b="1" lang="en" sz="1600">
                <a:solidFill>
                  <a:srgbClr val="2D3B45"/>
                </a:solidFill>
              </a:rPr>
              <a:t>Follows blackbody spectrum</a:t>
            </a:r>
            <a:endParaRPr b="1" sz="1600">
              <a:solidFill>
                <a:srgbClr val="2D3B45"/>
              </a:solidFill>
            </a:endParaRPr>
          </a:p>
          <a:p>
            <a:pPr indent="0" lvl="0" marL="457200" rtl="0" algn="l">
              <a:spcBef>
                <a:spcPts val="0"/>
              </a:spcBef>
              <a:spcAft>
                <a:spcPts val="0"/>
              </a:spcAft>
              <a:buNone/>
            </a:pPr>
            <a:r>
              <a:t/>
            </a:r>
            <a:endParaRPr b="1" sz="1600">
              <a:solidFill>
                <a:srgbClr val="2D3B45"/>
              </a:solidFill>
            </a:endParaRPr>
          </a:p>
          <a:p>
            <a:pPr indent="-330200" lvl="0" marL="457200" rtl="0" algn="l">
              <a:spcBef>
                <a:spcPts val="0"/>
              </a:spcBef>
              <a:spcAft>
                <a:spcPts val="0"/>
              </a:spcAft>
              <a:buClr>
                <a:srgbClr val="2D3B45"/>
              </a:buClr>
              <a:buSzPts val="1600"/>
              <a:buChar char="-"/>
            </a:pPr>
            <a:r>
              <a:rPr b="1" lang="en" sz="1600">
                <a:solidFill>
                  <a:srgbClr val="2D3B45"/>
                </a:solidFill>
              </a:rPr>
              <a:t>Seebeck coefficients</a:t>
            </a:r>
            <a:endParaRPr b="1" sz="1600"/>
          </a:p>
        </p:txBody>
      </p:sp>
      <p:pic>
        <p:nvPicPr>
          <p:cNvPr id="83" name="Google Shape;83;p17"/>
          <p:cNvPicPr preferRelativeResize="0"/>
          <p:nvPr/>
        </p:nvPicPr>
        <p:blipFill>
          <a:blip r:embed="rId3">
            <a:alphaModFix/>
          </a:blip>
          <a:stretch>
            <a:fillRect/>
          </a:stretch>
        </p:blipFill>
        <p:spPr>
          <a:xfrm>
            <a:off x="4572000" y="123675"/>
            <a:ext cx="4500925" cy="2676000"/>
          </a:xfrm>
          <a:prstGeom prst="rect">
            <a:avLst/>
          </a:prstGeom>
          <a:noFill/>
          <a:ln>
            <a:noFill/>
          </a:ln>
        </p:spPr>
      </p:pic>
      <p:pic>
        <p:nvPicPr>
          <p:cNvPr id="84" name="Google Shape;84;p17"/>
          <p:cNvPicPr preferRelativeResize="0"/>
          <p:nvPr/>
        </p:nvPicPr>
        <p:blipFill>
          <a:blip r:embed="rId4">
            <a:alphaModFix/>
          </a:blip>
          <a:stretch>
            <a:fillRect/>
          </a:stretch>
        </p:blipFill>
        <p:spPr>
          <a:xfrm>
            <a:off x="311700" y="2799675"/>
            <a:ext cx="2464041" cy="2343825"/>
          </a:xfrm>
          <a:prstGeom prst="rect">
            <a:avLst/>
          </a:prstGeom>
          <a:noFill/>
          <a:ln>
            <a:noFill/>
          </a:ln>
        </p:spPr>
      </p:pic>
      <p:pic>
        <p:nvPicPr>
          <p:cNvPr id="85" name="Google Shape;85;p17"/>
          <p:cNvPicPr preferRelativeResize="0"/>
          <p:nvPr/>
        </p:nvPicPr>
        <p:blipFill>
          <a:blip r:embed="rId5">
            <a:alphaModFix/>
          </a:blip>
          <a:stretch>
            <a:fillRect/>
          </a:stretch>
        </p:blipFill>
        <p:spPr>
          <a:xfrm>
            <a:off x="2930424" y="2869210"/>
            <a:ext cx="2306400" cy="2274290"/>
          </a:xfrm>
          <a:prstGeom prst="rect">
            <a:avLst/>
          </a:prstGeom>
          <a:noFill/>
          <a:ln>
            <a:noFill/>
          </a:ln>
        </p:spPr>
      </p:pic>
      <p:pic>
        <p:nvPicPr>
          <p:cNvPr id="86" name="Google Shape;86;p17"/>
          <p:cNvPicPr preferRelativeResize="0"/>
          <p:nvPr/>
        </p:nvPicPr>
        <p:blipFill>
          <a:blip r:embed="rId6">
            <a:alphaModFix/>
          </a:blip>
          <a:stretch>
            <a:fillRect/>
          </a:stretch>
        </p:blipFill>
        <p:spPr>
          <a:xfrm>
            <a:off x="5703675" y="3243650"/>
            <a:ext cx="3128626" cy="18998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20" name="Shape 420"/>
        <p:cNvGrpSpPr/>
        <p:nvPr/>
      </p:nvGrpSpPr>
      <p:grpSpPr>
        <a:xfrm>
          <a:off x="0" y="0"/>
          <a:ext cx="0" cy="0"/>
          <a:chOff x="0" y="0"/>
          <a:chExt cx="0" cy="0"/>
        </a:xfrm>
      </p:grpSpPr>
      <p:pic>
        <p:nvPicPr>
          <p:cNvPr id="421" name="Google Shape;421;p62"/>
          <p:cNvPicPr preferRelativeResize="0"/>
          <p:nvPr/>
        </p:nvPicPr>
        <p:blipFill>
          <a:blip r:embed="rId3">
            <a:alphaModFix/>
          </a:blip>
          <a:stretch>
            <a:fillRect/>
          </a:stretch>
        </p:blipFill>
        <p:spPr>
          <a:xfrm>
            <a:off x="152400" y="76200"/>
            <a:ext cx="8721986" cy="483869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pic>
        <p:nvPicPr>
          <p:cNvPr id="426" name="Google Shape;426;p63"/>
          <p:cNvPicPr preferRelativeResize="0"/>
          <p:nvPr/>
        </p:nvPicPr>
        <p:blipFill>
          <a:blip r:embed="rId3">
            <a:alphaModFix/>
          </a:blip>
          <a:stretch>
            <a:fillRect/>
          </a:stretch>
        </p:blipFill>
        <p:spPr>
          <a:xfrm>
            <a:off x="5455825" y="46350"/>
            <a:ext cx="2841075" cy="5050800"/>
          </a:xfrm>
          <a:prstGeom prst="rect">
            <a:avLst/>
          </a:prstGeom>
          <a:noFill/>
          <a:ln>
            <a:noFill/>
          </a:ln>
        </p:spPr>
      </p:pic>
      <p:sp>
        <p:nvSpPr>
          <p:cNvPr id="427" name="Google Shape;427;p63"/>
          <p:cNvSpPr txBox="1"/>
          <p:nvPr/>
        </p:nvSpPr>
        <p:spPr>
          <a:xfrm>
            <a:off x="349750" y="1012050"/>
            <a:ext cx="485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Addition of Hydrazine and Sonicated for 30 minutes:</a:t>
            </a:r>
            <a:endParaRPr b="1"/>
          </a:p>
        </p:txBody>
      </p:sp>
      <p:pic>
        <p:nvPicPr>
          <p:cNvPr id="428" name="Google Shape;428;p63"/>
          <p:cNvPicPr preferRelativeResize="0"/>
          <p:nvPr/>
        </p:nvPicPr>
        <p:blipFill>
          <a:blip r:embed="rId4">
            <a:alphaModFix/>
          </a:blip>
          <a:stretch>
            <a:fillRect/>
          </a:stretch>
        </p:blipFill>
        <p:spPr>
          <a:xfrm>
            <a:off x="202438" y="2571750"/>
            <a:ext cx="5151025" cy="246949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pic>
        <p:nvPicPr>
          <p:cNvPr id="433" name="Google Shape;433;p64"/>
          <p:cNvPicPr preferRelativeResize="0"/>
          <p:nvPr/>
        </p:nvPicPr>
        <p:blipFill rotWithShape="1">
          <a:blip r:embed="rId3">
            <a:alphaModFix/>
          </a:blip>
          <a:srcRect b="34900" l="0" r="0" t="0"/>
          <a:stretch/>
        </p:blipFill>
        <p:spPr>
          <a:xfrm>
            <a:off x="2679025" y="1390375"/>
            <a:ext cx="3677100" cy="3191752"/>
          </a:xfrm>
          <a:prstGeom prst="rect">
            <a:avLst/>
          </a:prstGeom>
          <a:noFill/>
          <a:ln>
            <a:noFill/>
          </a:ln>
        </p:spPr>
      </p:pic>
      <p:pic>
        <p:nvPicPr>
          <p:cNvPr id="434" name="Google Shape;434;p64"/>
          <p:cNvPicPr preferRelativeResize="0"/>
          <p:nvPr/>
        </p:nvPicPr>
        <p:blipFill rotWithShape="1">
          <a:blip r:embed="rId4">
            <a:alphaModFix/>
          </a:blip>
          <a:srcRect b="16519" l="0" r="0" t="15720"/>
          <a:stretch/>
        </p:blipFill>
        <p:spPr>
          <a:xfrm>
            <a:off x="203475" y="1433850"/>
            <a:ext cx="2117142" cy="3104774"/>
          </a:xfrm>
          <a:prstGeom prst="rect">
            <a:avLst/>
          </a:prstGeom>
          <a:noFill/>
          <a:ln>
            <a:noFill/>
          </a:ln>
        </p:spPr>
      </p:pic>
      <p:pic>
        <p:nvPicPr>
          <p:cNvPr id="435" name="Google Shape;435;p64"/>
          <p:cNvPicPr preferRelativeResize="0"/>
          <p:nvPr/>
        </p:nvPicPr>
        <p:blipFill>
          <a:blip r:embed="rId5">
            <a:alphaModFix/>
          </a:blip>
          <a:stretch>
            <a:fillRect/>
          </a:stretch>
        </p:blipFill>
        <p:spPr>
          <a:xfrm>
            <a:off x="6483225" y="1433862"/>
            <a:ext cx="2328588" cy="3104773"/>
          </a:xfrm>
          <a:prstGeom prst="rect">
            <a:avLst/>
          </a:prstGeom>
          <a:noFill/>
          <a:ln>
            <a:noFill/>
          </a:ln>
        </p:spPr>
      </p:pic>
      <p:sp>
        <p:nvSpPr>
          <p:cNvPr id="436" name="Google Shape;436;p64"/>
          <p:cNvSpPr txBox="1"/>
          <p:nvPr/>
        </p:nvSpPr>
        <p:spPr>
          <a:xfrm>
            <a:off x="203475" y="779450"/>
            <a:ext cx="3732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Addition of </a:t>
            </a:r>
            <a:endParaRPr/>
          </a:p>
          <a:p>
            <a:pPr indent="0" lvl="0" marL="0" rtl="0" algn="l">
              <a:spcBef>
                <a:spcPts val="0"/>
              </a:spcBef>
              <a:spcAft>
                <a:spcPts val="0"/>
              </a:spcAft>
              <a:buNone/>
            </a:pPr>
            <a:r>
              <a:rPr lang="en"/>
              <a:t>3ml 0.1 mol NaOH </a:t>
            </a:r>
            <a:r>
              <a:rPr lang="en"/>
              <a:t>yielded</a:t>
            </a:r>
            <a:r>
              <a:rPr lang="en"/>
              <a:t> white precipitate: </a:t>
            </a:r>
            <a:endParaRPr/>
          </a:p>
        </p:txBody>
      </p:sp>
      <p:sp>
        <p:nvSpPr>
          <p:cNvPr id="437" name="Google Shape;437;p64"/>
          <p:cNvSpPr txBox="1"/>
          <p:nvPr/>
        </p:nvSpPr>
        <p:spPr>
          <a:xfrm>
            <a:off x="4107775" y="779450"/>
            <a:ext cx="4831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Strictly </a:t>
            </a:r>
            <a:endParaRPr/>
          </a:p>
          <a:p>
            <a:pPr indent="0" lvl="0" marL="0" rtl="0" algn="l">
              <a:spcBef>
                <a:spcPts val="0"/>
              </a:spcBef>
              <a:spcAft>
                <a:spcPts val="0"/>
              </a:spcAft>
              <a:buNone/>
            </a:pPr>
            <a:r>
              <a:rPr lang="en"/>
              <a:t>3-5ml Hydrazine </a:t>
            </a:r>
            <a:r>
              <a:rPr lang="en"/>
              <a:t>yields</a:t>
            </a:r>
            <a:r>
              <a:rPr lang="en"/>
              <a:t> dark red/black</a:t>
            </a:r>
            <a:r>
              <a:rPr lang="en"/>
              <a:t> precipitate: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pic>
        <p:nvPicPr>
          <p:cNvPr id="442" name="Google Shape;442;p65"/>
          <p:cNvPicPr preferRelativeResize="0"/>
          <p:nvPr/>
        </p:nvPicPr>
        <p:blipFill rotWithShape="1">
          <a:blip r:embed="rId3">
            <a:alphaModFix/>
          </a:blip>
          <a:srcRect b="17823" l="0" r="0" t="0"/>
          <a:stretch/>
        </p:blipFill>
        <p:spPr>
          <a:xfrm>
            <a:off x="287150" y="479225"/>
            <a:ext cx="5344725" cy="4185050"/>
          </a:xfrm>
          <a:prstGeom prst="rect">
            <a:avLst/>
          </a:prstGeom>
          <a:noFill/>
          <a:ln>
            <a:noFill/>
          </a:ln>
        </p:spPr>
      </p:pic>
      <p:sp>
        <p:nvSpPr>
          <p:cNvPr id="443" name="Google Shape;443;p65"/>
          <p:cNvSpPr txBox="1"/>
          <p:nvPr/>
        </p:nvSpPr>
        <p:spPr>
          <a:xfrm>
            <a:off x="5631875" y="1790400"/>
            <a:ext cx="3595500" cy="180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t>Pros:</a:t>
            </a:r>
            <a:endParaRPr b="1" sz="1500"/>
          </a:p>
          <a:p>
            <a:pPr indent="0" lvl="0" marL="0" rtl="0" algn="l">
              <a:spcBef>
                <a:spcPts val="0"/>
              </a:spcBef>
              <a:spcAft>
                <a:spcPts val="0"/>
              </a:spcAft>
              <a:buNone/>
            </a:pPr>
            <a:r>
              <a:rPr b="1" lang="en" sz="1500"/>
              <a:t>Highly </a:t>
            </a:r>
            <a:r>
              <a:rPr b="1" lang="en" sz="1500"/>
              <a:t>homogeneous</a:t>
            </a:r>
            <a:r>
              <a:rPr b="1" lang="en" sz="1500"/>
              <a:t> </a:t>
            </a:r>
            <a:endParaRPr b="1" sz="1500"/>
          </a:p>
          <a:p>
            <a:pPr indent="0" lvl="0" marL="0" rtl="0" algn="l">
              <a:spcBef>
                <a:spcPts val="0"/>
              </a:spcBef>
              <a:spcAft>
                <a:spcPts val="0"/>
              </a:spcAft>
              <a:buNone/>
            </a:pPr>
            <a:r>
              <a:rPr b="1" lang="en" sz="1500"/>
              <a:t>particle grain size</a:t>
            </a:r>
            <a:endParaRPr b="1" sz="1500"/>
          </a:p>
          <a:p>
            <a:pPr indent="0" lvl="0" marL="0" rtl="0" algn="l">
              <a:spcBef>
                <a:spcPts val="0"/>
              </a:spcBef>
              <a:spcAft>
                <a:spcPts val="0"/>
              </a:spcAft>
              <a:buNone/>
            </a:pPr>
            <a:r>
              <a:t/>
            </a:r>
            <a:endParaRPr b="1" sz="1500"/>
          </a:p>
          <a:p>
            <a:pPr indent="0" lvl="0" marL="0" rtl="0" algn="l">
              <a:spcBef>
                <a:spcPts val="0"/>
              </a:spcBef>
              <a:spcAft>
                <a:spcPts val="0"/>
              </a:spcAft>
              <a:buNone/>
            </a:pPr>
            <a:r>
              <a:rPr b="1" lang="en" sz="1500"/>
              <a:t>Cons:</a:t>
            </a:r>
            <a:endParaRPr b="1" sz="1500"/>
          </a:p>
          <a:p>
            <a:pPr indent="0" lvl="0" marL="0" rtl="0" algn="l">
              <a:spcBef>
                <a:spcPts val="0"/>
              </a:spcBef>
              <a:spcAft>
                <a:spcPts val="0"/>
              </a:spcAft>
              <a:buNone/>
            </a:pPr>
            <a:r>
              <a:rPr b="1" lang="en" sz="1500"/>
              <a:t>Nanorods structures are mostly absent</a:t>
            </a:r>
            <a:endParaRPr b="1" sz="15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pic>
        <p:nvPicPr>
          <p:cNvPr id="448" name="Google Shape;448;p66"/>
          <p:cNvPicPr preferRelativeResize="0"/>
          <p:nvPr/>
        </p:nvPicPr>
        <p:blipFill>
          <a:blip r:embed="rId3">
            <a:alphaModFix/>
          </a:blip>
          <a:stretch>
            <a:fillRect/>
          </a:stretch>
        </p:blipFill>
        <p:spPr>
          <a:xfrm>
            <a:off x="89575" y="966200"/>
            <a:ext cx="7113974" cy="3487425"/>
          </a:xfrm>
          <a:prstGeom prst="rect">
            <a:avLst/>
          </a:prstGeom>
          <a:noFill/>
          <a:ln>
            <a:noFill/>
          </a:ln>
        </p:spPr>
      </p:pic>
      <p:pic>
        <p:nvPicPr>
          <p:cNvPr id="449" name="Google Shape;449;p66"/>
          <p:cNvPicPr preferRelativeResize="0"/>
          <p:nvPr/>
        </p:nvPicPr>
        <p:blipFill>
          <a:blip r:embed="rId4">
            <a:alphaModFix/>
          </a:blip>
          <a:stretch>
            <a:fillRect/>
          </a:stretch>
        </p:blipFill>
        <p:spPr>
          <a:xfrm>
            <a:off x="5267234" y="1066075"/>
            <a:ext cx="3960166" cy="2466975"/>
          </a:xfrm>
          <a:prstGeom prst="rect">
            <a:avLst/>
          </a:prstGeom>
          <a:noFill/>
          <a:ln>
            <a:noFill/>
          </a:ln>
        </p:spPr>
      </p:pic>
      <p:sp>
        <p:nvSpPr>
          <p:cNvPr id="450" name="Google Shape;450;p66"/>
          <p:cNvSpPr txBox="1"/>
          <p:nvPr/>
        </p:nvSpPr>
        <p:spPr>
          <a:xfrm>
            <a:off x="4694250" y="134900"/>
            <a:ext cx="34617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rPr>
              <a:t>Pros: Little Trace Contamination</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b="1" lang="en">
                <a:solidFill>
                  <a:schemeClr val="dk1"/>
                </a:solidFill>
              </a:rPr>
              <a:t>Cons: </a:t>
            </a:r>
            <a:r>
              <a:rPr b="1" lang="en">
                <a:solidFill>
                  <a:schemeClr val="dk1"/>
                </a:solidFill>
              </a:rPr>
              <a:t>Presence of Oxygen</a:t>
            </a:r>
            <a:endParaRPr b="1"/>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pic>
        <p:nvPicPr>
          <p:cNvPr id="455" name="Google Shape;455;p67"/>
          <p:cNvPicPr preferRelativeResize="0"/>
          <p:nvPr/>
        </p:nvPicPr>
        <p:blipFill rotWithShape="1">
          <a:blip r:embed="rId3">
            <a:alphaModFix/>
          </a:blip>
          <a:srcRect b="0" l="0" r="21978" t="0"/>
          <a:stretch/>
        </p:blipFill>
        <p:spPr>
          <a:xfrm>
            <a:off x="152400" y="152400"/>
            <a:ext cx="2831501" cy="4838702"/>
          </a:xfrm>
          <a:prstGeom prst="rect">
            <a:avLst/>
          </a:prstGeom>
          <a:noFill/>
          <a:ln>
            <a:noFill/>
          </a:ln>
        </p:spPr>
      </p:pic>
      <p:pic>
        <p:nvPicPr>
          <p:cNvPr id="456" name="Google Shape;456;p67"/>
          <p:cNvPicPr preferRelativeResize="0"/>
          <p:nvPr/>
        </p:nvPicPr>
        <p:blipFill>
          <a:blip r:embed="rId4">
            <a:alphaModFix/>
          </a:blip>
          <a:stretch>
            <a:fillRect/>
          </a:stretch>
        </p:blipFill>
        <p:spPr>
          <a:xfrm>
            <a:off x="3159802" y="152400"/>
            <a:ext cx="3629027" cy="4838702"/>
          </a:xfrm>
          <a:prstGeom prst="rect">
            <a:avLst/>
          </a:prstGeom>
          <a:noFill/>
          <a:ln>
            <a:noFill/>
          </a:ln>
        </p:spPr>
      </p:pic>
      <p:sp>
        <p:nvSpPr>
          <p:cNvPr id="457" name="Google Shape;457;p67"/>
          <p:cNvSpPr txBox="1"/>
          <p:nvPr/>
        </p:nvSpPr>
        <p:spPr>
          <a:xfrm>
            <a:off x="6909300" y="650000"/>
            <a:ext cx="22347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Create Greenbody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10 MPA for 2 minutes:</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pic>
        <p:nvPicPr>
          <p:cNvPr id="462" name="Google Shape;462;p68"/>
          <p:cNvPicPr preferRelativeResize="0"/>
          <p:nvPr/>
        </p:nvPicPr>
        <p:blipFill>
          <a:blip r:embed="rId3">
            <a:alphaModFix/>
          </a:blip>
          <a:stretch>
            <a:fillRect/>
          </a:stretch>
        </p:blipFill>
        <p:spPr>
          <a:xfrm>
            <a:off x="2766875" y="164900"/>
            <a:ext cx="3610249" cy="4813676"/>
          </a:xfrm>
          <a:prstGeom prst="rect">
            <a:avLst/>
          </a:prstGeom>
          <a:noFill/>
          <a:ln>
            <a:noFill/>
          </a:ln>
        </p:spPr>
      </p:pic>
      <p:sp>
        <p:nvSpPr>
          <p:cNvPr id="463" name="Google Shape;463;p68"/>
          <p:cNvSpPr txBox="1"/>
          <p:nvPr/>
        </p:nvSpPr>
        <p:spPr>
          <a:xfrm>
            <a:off x="150000" y="874700"/>
            <a:ext cx="23595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Sealing in Quartz Ampule: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Isolate Material in Argon</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pic>
        <p:nvPicPr>
          <p:cNvPr id="468" name="Google Shape;468;p69"/>
          <p:cNvPicPr preferRelativeResize="0"/>
          <p:nvPr/>
        </p:nvPicPr>
        <p:blipFill>
          <a:blip r:embed="rId3">
            <a:alphaModFix/>
          </a:blip>
          <a:stretch>
            <a:fillRect/>
          </a:stretch>
        </p:blipFill>
        <p:spPr>
          <a:xfrm>
            <a:off x="152400" y="152400"/>
            <a:ext cx="2721768" cy="4838700"/>
          </a:xfrm>
          <a:prstGeom prst="rect">
            <a:avLst/>
          </a:prstGeom>
          <a:noFill/>
          <a:ln>
            <a:noFill/>
          </a:ln>
        </p:spPr>
      </p:pic>
      <p:pic>
        <p:nvPicPr>
          <p:cNvPr id="469" name="Google Shape;469;p69"/>
          <p:cNvPicPr preferRelativeResize="0"/>
          <p:nvPr/>
        </p:nvPicPr>
        <p:blipFill>
          <a:blip r:embed="rId4">
            <a:alphaModFix/>
          </a:blip>
          <a:stretch>
            <a:fillRect/>
          </a:stretch>
        </p:blipFill>
        <p:spPr>
          <a:xfrm>
            <a:off x="3026568" y="152400"/>
            <a:ext cx="4100761" cy="4838700"/>
          </a:xfrm>
          <a:prstGeom prst="rect">
            <a:avLst/>
          </a:prstGeom>
          <a:noFill/>
          <a:ln>
            <a:noFill/>
          </a:ln>
        </p:spPr>
      </p:pic>
      <p:sp>
        <p:nvSpPr>
          <p:cNvPr id="470" name="Google Shape;470;p69"/>
          <p:cNvSpPr txBox="1"/>
          <p:nvPr/>
        </p:nvSpPr>
        <p:spPr>
          <a:xfrm>
            <a:off x="7279725" y="799800"/>
            <a:ext cx="1678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Heating in Tube Furnace to 610 C</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pic>
        <p:nvPicPr>
          <p:cNvPr id="475" name="Google Shape;475;p70"/>
          <p:cNvPicPr preferRelativeResize="0"/>
          <p:nvPr/>
        </p:nvPicPr>
        <p:blipFill rotWithShape="1">
          <a:blip r:embed="rId3">
            <a:alphaModFix/>
          </a:blip>
          <a:srcRect b="48326" l="18709" r="15664" t="9778"/>
          <a:stretch/>
        </p:blipFill>
        <p:spPr>
          <a:xfrm>
            <a:off x="1842075" y="387000"/>
            <a:ext cx="5284424" cy="4498324"/>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pic>
        <p:nvPicPr>
          <p:cNvPr id="480" name="Google Shape;480;p71"/>
          <p:cNvPicPr preferRelativeResize="0"/>
          <p:nvPr/>
        </p:nvPicPr>
        <p:blipFill rotWithShape="1">
          <a:blip r:embed="rId3">
            <a:alphaModFix/>
          </a:blip>
          <a:srcRect b="24081" l="1760" r="49997" t="0"/>
          <a:stretch/>
        </p:blipFill>
        <p:spPr>
          <a:xfrm>
            <a:off x="2612800" y="209450"/>
            <a:ext cx="6380325" cy="4724600"/>
          </a:xfrm>
          <a:prstGeom prst="rect">
            <a:avLst/>
          </a:prstGeom>
          <a:noFill/>
          <a:ln>
            <a:noFill/>
          </a:ln>
        </p:spPr>
      </p:pic>
      <p:sp>
        <p:nvSpPr>
          <p:cNvPr id="481" name="Google Shape;481;p71"/>
          <p:cNvSpPr txBox="1"/>
          <p:nvPr/>
        </p:nvSpPr>
        <p:spPr>
          <a:xfrm>
            <a:off x="114675" y="869200"/>
            <a:ext cx="7338600" cy="310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t>For SbSe:</a:t>
            </a:r>
            <a:endParaRPr b="1" sz="1900"/>
          </a:p>
          <a:p>
            <a:pPr indent="0" lvl="0" marL="0" rtl="0" algn="l">
              <a:spcBef>
                <a:spcPts val="0"/>
              </a:spcBef>
              <a:spcAft>
                <a:spcPts val="0"/>
              </a:spcAft>
              <a:buNone/>
            </a:pPr>
            <a:r>
              <a:t/>
            </a:r>
            <a:endParaRPr b="1" sz="1900"/>
          </a:p>
          <a:p>
            <a:pPr indent="0" lvl="0" marL="0" rtl="0" algn="l">
              <a:spcBef>
                <a:spcPts val="0"/>
              </a:spcBef>
              <a:spcAft>
                <a:spcPts val="0"/>
              </a:spcAft>
              <a:buNone/>
            </a:pPr>
            <a:r>
              <a:rPr b="1" lang="en" sz="1900"/>
              <a:t>Resonant Dopant:</a:t>
            </a:r>
            <a:endParaRPr b="1" sz="1900"/>
          </a:p>
          <a:p>
            <a:pPr indent="457200" lvl="0" marL="457200" rtl="0" algn="l">
              <a:spcBef>
                <a:spcPts val="0"/>
              </a:spcBef>
              <a:spcAft>
                <a:spcPts val="0"/>
              </a:spcAft>
              <a:buNone/>
            </a:pPr>
            <a:r>
              <a:rPr b="1" lang="en" sz="1900"/>
              <a:t>Ge</a:t>
            </a:r>
            <a:endParaRPr b="1" sz="1900"/>
          </a:p>
          <a:p>
            <a:pPr indent="457200" lvl="0" marL="0" rtl="0" algn="l">
              <a:spcBef>
                <a:spcPts val="0"/>
              </a:spcBef>
              <a:spcAft>
                <a:spcPts val="0"/>
              </a:spcAft>
              <a:buNone/>
            </a:pPr>
            <a:r>
              <a:t/>
            </a:r>
            <a:endParaRPr b="1" sz="1900"/>
          </a:p>
          <a:p>
            <a:pPr indent="0" lvl="0" marL="0" rtl="0" algn="l">
              <a:spcBef>
                <a:spcPts val="0"/>
              </a:spcBef>
              <a:spcAft>
                <a:spcPts val="0"/>
              </a:spcAft>
              <a:buNone/>
            </a:pPr>
            <a:r>
              <a:rPr b="1" lang="en" sz="1900"/>
              <a:t>Point Defect Dopant: </a:t>
            </a:r>
            <a:endParaRPr b="1" sz="1900"/>
          </a:p>
          <a:p>
            <a:pPr indent="0" lvl="0" marL="914400" rtl="0" algn="l">
              <a:spcBef>
                <a:spcPts val="0"/>
              </a:spcBef>
              <a:spcAft>
                <a:spcPts val="0"/>
              </a:spcAft>
              <a:buNone/>
            </a:pPr>
            <a:r>
              <a:rPr b="1" lang="en" sz="1900"/>
              <a:t>Na, Mg</a:t>
            </a:r>
            <a:endParaRPr b="1" sz="1900"/>
          </a:p>
          <a:p>
            <a:pPr indent="0" lvl="0" marL="914400" rtl="0" algn="l">
              <a:spcBef>
                <a:spcPts val="0"/>
              </a:spcBef>
              <a:spcAft>
                <a:spcPts val="0"/>
              </a:spcAft>
              <a:buNone/>
            </a:pPr>
            <a:r>
              <a:t/>
            </a:r>
            <a:endParaRPr b="1" sz="1900"/>
          </a:p>
          <a:p>
            <a:pPr indent="0" lvl="0" marL="0" rtl="0" algn="l">
              <a:spcBef>
                <a:spcPts val="0"/>
              </a:spcBef>
              <a:spcAft>
                <a:spcPts val="0"/>
              </a:spcAft>
              <a:buNone/>
            </a:pPr>
            <a:r>
              <a:rPr b="1" lang="en" sz="1900"/>
              <a:t>Acceptor:</a:t>
            </a:r>
            <a:endParaRPr b="1" sz="1900"/>
          </a:p>
          <a:p>
            <a:pPr indent="0" lvl="0" marL="0" rtl="0" algn="l">
              <a:spcBef>
                <a:spcPts val="0"/>
              </a:spcBef>
              <a:spcAft>
                <a:spcPts val="0"/>
              </a:spcAft>
              <a:buNone/>
            </a:pPr>
            <a:r>
              <a:rPr b="1" lang="en" sz="1900"/>
              <a:t>		Sn</a:t>
            </a:r>
            <a:endParaRPr b="1" sz="19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0" name="Shape 90"/>
        <p:cNvGrpSpPr/>
        <p:nvPr/>
      </p:nvGrpSpPr>
      <p:grpSpPr>
        <a:xfrm>
          <a:off x="0" y="0"/>
          <a:ext cx="0" cy="0"/>
          <a:chOff x="0" y="0"/>
          <a:chExt cx="0" cy="0"/>
        </a:xfrm>
      </p:grpSpPr>
      <p:sp>
        <p:nvSpPr>
          <p:cNvPr id="91" name="Google Shape;91;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Seebeck Calculation</a:t>
            </a:r>
            <a:endParaRPr/>
          </a:p>
        </p:txBody>
      </p:sp>
      <p:sp>
        <p:nvSpPr>
          <p:cNvPr id="92" name="Google Shape;92;p18"/>
          <p:cNvSpPr txBox="1"/>
          <p:nvPr>
            <p:ph idx="1" type="body"/>
          </p:nvPr>
        </p:nvSpPr>
        <p:spPr>
          <a:xfrm>
            <a:off x="117150" y="1017725"/>
            <a:ext cx="4454700" cy="2253000"/>
          </a:xfrm>
          <a:prstGeom prst="rect">
            <a:avLst/>
          </a:prstGeom>
        </p:spPr>
        <p:txBody>
          <a:bodyPr anchorCtr="0" anchor="t" bIns="91425" lIns="91425" spcFirstLastPara="1" rIns="91425" wrap="square" tIns="91425">
            <a:normAutofit fontScale="92500" lnSpcReduction="10000"/>
          </a:bodyPr>
          <a:lstStyle/>
          <a:p>
            <a:pPr indent="-334327" lvl="0" marL="457200" rtl="0" algn="l">
              <a:lnSpc>
                <a:spcPct val="200000"/>
              </a:lnSpc>
              <a:spcBef>
                <a:spcPts val="0"/>
              </a:spcBef>
              <a:spcAft>
                <a:spcPts val="0"/>
              </a:spcAft>
              <a:buSzPct val="100000"/>
              <a:buChar char="●"/>
            </a:pPr>
            <a:r>
              <a:rPr lang="en"/>
              <a:t>Time-dependent temperature difference</a:t>
            </a:r>
            <a:endParaRPr/>
          </a:p>
          <a:p>
            <a:pPr indent="-310832" lvl="1" marL="914400" rtl="0" algn="l">
              <a:lnSpc>
                <a:spcPct val="200000"/>
              </a:lnSpc>
              <a:spcBef>
                <a:spcPts val="0"/>
              </a:spcBef>
              <a:spcAft>
                <a:spcPts val="0"/>
              </a:spcAft>
              <a:buSzPct val="100000"/>
              <a:buChar char="○"/>
            </a:pPr>
            <a:r>
              <a:rPr lang="en"/>
              <a:t>Oscillating</a:t>
            </a:r>
            <a:endParaRPr/>
          </a:p>
          <a:p>
            <a:pPr indent="-310832" lvl="1" marL="914400" rtl="0" algn="l">
              <a:lnSpc>
                <a:spcPct val="200000"/>
              </a:lnSpc>
              <a:spcBef>
                <a:spcPts val="0"/>
              </a:spcBef>
              <a:spcAft>
                <a:spcPts val="0"/>
              </a:spcAft>
              <a:buSzPct val="100000"/>
              <a:buChar char="○"/>
            </a:pPr>
            <a:r>
              <a:rPr lang="en"/>
              <a:t>Converges to accurate values</a:t>
            </a:r>
            <a:endParaRPr/>
          </a:p>
          <a:p>
            <a:pPr indent="-310832" lvl="1" marL="914400" rtl="0" algn="l">
              <a:lnSpc>
                <a:spcPct val="200000"/>
              </a:lnSpc>
              <a:spcBef>
                <a:spcPts val="0"/>
              </a:spcBef>
              <a:spcAft>
                <a:spcPts val="0"/>
              </a:spcAft>
              <a:buSzPct val="100000"/>
              <a:buChar char="○"/>
            </a:pPr>
            <a:r>
              <a:rPr lang="en"/>
              <a:t>Data extrapolation</a:t>
            </a:r>
            <a:endParaRPr/>
          </a:p>
          <a:p>
            <a:pPr indent="0" lvl="0" marL="0" rtl="0" algn="l">
              <a:spcBef>
                <a:spcPts val="1200"/>
              </a:spcBef>
              <a:spcAft>
                <a:spcPts val="1200"/>
              </a:spcAft>
              <a:buNone/>
            </a:pPr>
            <a:r>
              <a:t/>
            </a:r>
            <a:endParaRPr/>
          </a:p>
        </p:txBody>
      </p:sp>
      <p:pic>
        <p:nvPicPr>
          <p:cNvPr id="93" name="Google Shape;93;p18"/>
          <p:cNvPicPr preferRelativeResize="0"/>
          <p:nvPr/>
        </p:nvPicPr>
        <p:blipFill>
          <a:blip r:embed="rId3">
            <a:alphaModFix/>
          </a:blip>
          <a:stretch>
            <a:fillRect/>
          </a:stretch>
        </p:blipFill>
        <p:spPr>
          <a:xfrm>
            <a:off x="-23175" y="4119475"/>
            <a:ext cx="9190349" cy="1024025"/>
          </a:xfrm>
          <a:prstGeom prst="rect">
            <a:avLst/>
          </a:prstGeom>
          <a:noFill/>
          <a:ln>
            <a:noFill/>
          </a:ln>
        </p:spPr>
      </p:pic>
      <p:pic>
        <p:nvPicPr>
          <p:cNvPr id="94" name="Google Shape;94;p18"/>
          <p:cNvPicPr preferRelativeResize="0"/>
          <p:nvPr/>
        </p:nvPicPr>
        <p:blipFill>
          <a:blip r:embed="rId4">
            <a:alphaModFix/>
          </a:blip>
          <a:stretch>
            <a:fillRect/>
          </a:stretch>
        </p:blipFill>
        <p:spPr>
          <a:xfrm>
            <a:off x="4467175" y="0"/>
            <a:ext cx="4676822" cy="327085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pic>
        <p:nvPicPr>
          <p:cNvPr id="486" name="Google Shape;486;p72"/>
          <p:cNvPicPr preferRelativeResize="0"/>
          <p:nvPr/>
        </p:nvPicPr>
        <p:blipFill>
          <a:blip r:embed="rId3">
            <a:alphaModFix/>
          </a:blip>
          <a:stretch>
            <a:fillRect/>
          </a:stretch>
        </p:blipFill>
        <p:spPr>
          <a:xfrm>
            <a:off x="268188" y="1098900"/>
            <a:ext cx="8607624" cy="3962674"/>
          </a:xfrm>
          <a:prstGeom prst="rect">
            <a:avLst/>
          </a:prstGeom>
          <a:noFill/>
          <a:ln>
            <a:noFill/>
          </a:ln>
        </p:spPr>
      </p:pic>
      <p:sp>
        <p:nvSpPr>
          <p:cNvPr id="487" name="Google Shape;487;p72"/>
          <p:cNvSpPr txBox="1"/>
          <p:nvPr/>
        </p:nvSpPr>
        <p:spPr>
          <a:xfrm>
            <a:off x="524375" y="312300"/>
            <a:ext cx="5012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Selecting our dopant</a:t>
            </a:r>
            <a:endParaRPr b="1" sz="1800"/>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73"/>
          <p:cNvSpPr txBox="1"/>
          <p:nvPr>
            <p:ph type="title"/>
          </p:nvPr>
        </p:nvSpPr>
        <p:spPr>
          <a:xfrm>
            <a:off x="311700" y="1211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Characterization</a:t>
            </a:r>
            <a:endParaRPr/>
          </a:p>
        </p:txBody>
      </p:sp>
      <p:sp>
        <p:nvSpPr>
          <p:cNvPr id="493" name="Google Shape;493;p73"/>
          <p:cNvSpPr txBox="1"/>
          <p:nvPr>
            <p:ph idx="1" type="body"/>
          </p:nvPr>
        </p:nvSpPr>
        <p:spPr>
          <a:xfrm>
            <a:off x="559350" y="693875"/>
            <a:ext cx="5517900" cy="42876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AutoNum type="arabicPeriod"/>
            </a:pPr>
            <a:r>
              <a:rPr lang="en" sz="2400"/>
              <a:t>Material characterization</a:t>
            </a:r>
            <a:endParaRPr sz="2400"/>
          </a:p>
          <a:p>
            <a:pPr indent="-368300" lvl="0" marL="914400" rtl="0" algn="l">
              <a:spcBef>
                <a:spcPts val="0"/>
              </a:spcBef>
              <a:spcAft>
                <a:spcPts val="0"/>
              </a:spcAft>
              <a:buSzPts val="2200"/>
              <a:buChar char="●"/>
            </a:pPr>
            <a:r>
              <a:rPr lang="en" sz="2200"/>
              <a:t>XRD</a:t>
            </a:r>
            <a:endParaRPr sz="2200"/>
          </a:p>
          <a:p>
            <a:pPr indent="-368300" lvl="0" marL="914400" rtl="0" algn="l">
              <a:spcBef>
                <a:spcPts val="0"/>
              </a:spcBef>
              <a:spcAft>
                <a:spcPts val="0"/>
              </a:spcAft>
              <a:buSzPts val="2200"/>
              <a:buChar char="●"/>
            </a:pPr>
            <a:r>
              <a:rPr lang="en" sz="2200"/>
              <a:t>SEM</a:t>
            </a:r>
            <a:endParaRPr sz="2200"/>
          </a:p>
          <a:p>
            <a:pPr indent="-381000" lvl="0" marL="457200" rtl="0" algn="l">
              <a:spcBef>
                <a:spcPts val="0"/>
              </a:spcBef>
              <a:spcAft>
                <a:spcPts val="0"/>
              </a:spcAft>
              <a:buSzPts val="2400"/>
              <a:buAutoNum type="arabicPeriod"/>
            </a:pPr>
            <a:r>
              <a:rPr lang="en" sz="2400"/>
              <a:t>Thermoelectric characterization</a:t>
            </a:r>
            <a:endParaRPr sz="2400"/>
          </a:p>
          <a:p>
            <a:pPr indent="-368300" lvl="0" marL="914400" rtl="0" algn="l">
              <a:spcBef>
                <a:spcPts val="0"/>
              </a:spcBef>
              <a:spcAft>
                <a:spcPts val="0"/>
              </a:spcAft>
              <a:buSzPts val="2200"/>
              <a:buChar char="●"/>
            </a:pPr>
            <a:r>
              <a:rPr lang="en" sz="2200"/>
              <a:t>Potential and current applied</a:t>
            </a:r>
            <a:endParaRPr sz="2200"/>
          </a:p>
          <a:p>
            <a:pPr indent="-368300" lvl="0" marL="914400" rtl="0" algn="l">
              <a:spcBef>
                <a:spcPts val="0"/>
              </a:spcBef>
              <a:spcAft>
                <a:spcPts val="0"/>
              </a:spcAft>
              <a:buSzPts val="2200"/>
              <a:buChar char="●"/>
            </a:pPr>
            <a:r>
              <a:rPr lang="en" sz="2200"/>
              <a:t>V-I-ΔT analysis</a:t>
            </a:r>
            <a:endParaRPr sz="2200"/>
          </a:p>
          <a:p>
            <a:pPr indent="-355600" lvl="1" marL="1371600" rtl="0" algn="l">
              <a:spcBef>
                <a:spcPts val="0"/>
              </a:spcBef>
              <a:spcAft>
                <a:spcPts val="0"/>
              </a:spcAft>
              <a:buSzPts val="2000"/>
              <a:buChar char="○"/>
            </a:pPr>
            <a:r>
              <a:rPr lang="en" sz="2000"/>
              <a:t>Calculation of S and zT</a:t>
            </a:r>
            <a:endParaRPr sz="2000"/>
          </a:p>
        </p:txBody>
      </p:sp>
      <p:pic>
        <p:nvPicPr>
          <p:cNvPr id="494" name="Google Shape;494;p73"/>
          <p:cNvPicPr preferRelativeResize="0"/>
          <p:nvPr/>
        </p:nvPicPr>
        <p:blipFill>
          <a:blip r:embed="rId3">
            <a:alphaModFix/>
          </a:blip>
          <a:stretch>
            <a:fillRect/>
          </a:stretch>
        </p:blipFill>
        <p:spPr>
          <a:xfrm rot="5400000">
            <a:off x="6616476" y="2625322"/>
            <a:ext cx="2019646" cy="2692852"/>
          </a:xfrm>
          <a:prstGeom prst="rect">
            <a:avLst/>
          </a:prstGeom>
          <a:noFill/>
          <a:ln>
            <a:noFill/>
          </a:ln>
        </p:spPr>
      </p:pic>
      <p:pic>
        <p:nvPicPr>
          <p:cNvPr id="495" name="Google Shape;495;p73"/>
          <p:cNvPicPr preferRelativeResize="0"/>
          <p:nvPr/>
        </p:nvPicPr>
        <p:blipFill>
          <a:blip r:embed="rId4">
            <a:alphaModFix/>
          </a:blip>
          <a:stretch>
            <a:fillRect/>
          </a:stretch>
        </p:blipFill>
        <p:spPr>
          <a:xfrm>
            <a:off x="7023650" y="209550"/>
            <a:ext cx="1967950" cy="2623923"/>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7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References</a:t>
            </a:r>
            <a:endParaRPr/>
          </a:p>
        </p:txBody>
      </p:sp>
      <p:sp>
        <p:nvSpPr>
          <p:cNvPr id="501" name="Google Shape;501;p7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285750" lvl="0" marL="457200" rtl="0" algn="l">
              <a:lnSpc>
                <a:spcPct val="115000"/>
              </a:lnSpc>
              <a:spcBef>
                <a:spcPts val="0"/>
              </a:spcBef>
              <a:spcAft>
                <a:spcPts val="0"/>
              </a:spcAft>
              <a:buClr>
                <a:srgbClr val="222222"/>
              </a:buClr>
              <a:buSzPts val="900"/>
              <a:buAutoNum type="arabicParenR"/>
            </a:pPr>
            <a:r>
              <a:rPr lang="en" sz="900">
                <a:solidFill>
                  <a:srgbClr val="222222"/>
                </a:solidFill>
              </a:rPr>
              <a:t>Liang, G., Chen, X., Tang, R., Liu, Y., Li, Y., Luo, P., ... &amp; Chen, S. (2020). Spark plasma sintering of Sb2Se3 sputtering target towards highly efficient thin film solar cells. </a:t>
            </a:r>
            <a:r>
              <a:rPr i="1" lang="en" sz="900">
                <a:solidFill>
                  <a:srgbClr val="222222"/>
                </a:solidFill>
              </a:rPr>
              <a:t>Solar Energy Materials and Solar Cells</a:t>
            </a:r>
            <a:r>
              <a:rPr lang="en" sz="900">
                <a:solidFill>
                  <a:srgbClr val="222222"/>
                </a:solidFill>
              </a:rPr>
              <a:t>, </a:t>
            </a:r>
            <a:r>
              <a:rPr i="1" lang="en" sz="900">
                <a:solidFill>
                  <a:srgbClr val="222222"/>
                </a:solidFill>
              </a:rPr>
              <a:t>211</a:t>
            </a:r>
            <a:r>
              <a:rPr lang="en" sz="900">
                <a:solidFill>
                  <a:srgbClr val="222222"/>
                </a:solidFill>
              </a:rPr>
              <a:t>, 110530.</a:t>
            </a:r>
            <a:endParaRPr sz="900">
              <a:solidFill>
                <a:srgbClr val="222222"/>
              </a:solidFill>
            </a:endParaRPr>
          </a:p>
          <a:p>
            <a:pPr indent="-285750" lvl="0" marL="457200" rtl="0" algn="l">
              <a:lnSpc>
                <a:spcPct val="115000"/>
              </a:lnSpc>
              <a:spcBef>
                <a:spcPts val="0"/>
              </a:spcBef>
              <a:spcAft>
                <a:spcPts val="0"/>
              </a:spcAft>
              <a:buClr>
                <a:srgbClr val="222222"/>
              </a:buClr>
              <a:buSzPts val="900"/>
              <a:buAutoNum type="arabicParenR"/>
            </a:pPr>
            <a:r>
              <a:rPr lang="en" sz="900">
                <a:solidFill>
                  <a:srgbClr val="222222"/>
                </a:solidFill>
              </a:rPr>
              <a:t>Hu, N., Cheney, M. A., Hanifehpour, Y., Joo, S. W., &amp; Min, B. K. (2017). Synthesis, characterization, and catalytic performance of Sb2Se3 nanorods. </a:t>
            </a:r>
            <a:r>
              <a:rPr i="1" lang="en" sz="900">
                <a:solidFill>
                  <a:srgbClr val="222222"/>
                </a:solidFill>
              </a:rPr>
              <a:t>Journal of Nanomaterials</a:t>
            </a:r>
            <a:r>
              <a:rPr lang="en" sz="900">
                <a:solidFill>
                  <a:srgbClr val="222222"/>
                </a:solidFill>
              </a:rPr>
              <a:t>, </a:t>
            </a:r>
            <a:r>
              <a:rPr i="1" lang="en" sz="900">
                <a:solidFill>
                  <a:srgbClr val="222222"/>
                </a:solidFill>
              </a:rPr>
              <a:t>2017</a:t>
            </a:r>
            <a:r>
              <a:rPr lang="en" sz="900">
                <a:solidFill>
                  <a:srgbClr val="222222"/>
                </a:solidFill>
              </a:rPr>
              <a:t>.</a:t>
            </a:r>
            <a:endParaRPr sz="900">
              <a:solidFill>
                <a:srgbClr val="222222"/>
              </a:solidFill>
            </a:endParaRPr>
          </a:p>
          <a:p>
            <a:pPr indent="-285750" lvl="0" marL="457200" rtl="0" algn="l">
              <a:lnSpc>
                <a:spcPct val="115000"/>
              </a:lnSpc>
              <a:spcBef>
                <a:spcPts val="0"/>
              </a:spcBef>
              <a:spcAft>
                <a:spcPts val="0"/>
              </a:spcAft>
              <a:buClr>
                <a:srgbClr val="222222"/>
              </a:buClr>
              <a:buSzPts val="900"/>
              <a:buAutoNum type="arabicParenR"/>
            </a:pPr>
            <a:r>
              <a:rPr lang="en" sz="900">
                <a:solidFill>
                  <a:srgbClr val="222222"/>
                </a:solidFill>
              </a:rPr>
              <a:t>Xie, D., Zhang, B., Zhang, A., Chen, Y., Yan, Y., Yang, H., ... &amp; Zhou, X. (2018). High thermoelectric performance of Cu 3 SbSe 4 nanocrystals with Cu 2− x Se in situ inclusions synthesized by a microwave-assisted solvothermal method. </a:t>
            </a:r>
            <a:r>
              <a:rPr i="1" lang="en" sz="900">
                <a:solidFill>
                  <a:srgbClr val="222222"/>
                </a:solidFill>
              </a:rPr>
              <a:t>Nanoscale</a:t>
            </a:r>
            <a:r>
              <a:rPr lang="en" sz="900">
                <a:solidFill>
                  <a:srgbClr val="222222"/>
                </a:solidFill>
              </a:rPr>
              <a:t>, </a:t>
            </a:r>
            <a:r>
              <a:rPr i="1" lang="en" sz="900">
                <a:solidFill>
                  <a:srgbClr val="222222"/>
                </a:solidFill>
              </a:rPr>
              <a:t>10</a:t>
            </a:r>
            <a:r>
              <a:rPr lang="en" sz="900">
                <a:solidFill>
                  <a:srgbClr val="222222"/>
                </a:solidFill>
              </a:rPr>
              <a:t>(30), 14546-14553.</a:t>
            </a:r>
            <a:endParaRPr sz="900">
              <a:solidFill>
                <a:srgbClr val="222222"/>
              </a:solidFill>
            </a:endParaRPr>
          </a:p>
          <a:p>
            <a:pPr indent="-285750" lvl="0" marL="457200" rtl="0" algn="l">
              <a:lnSpc>
                <a:spcPct val="115000"/>
              </a:lnSpc>
              <a:spcBef>
                <a:spcPts val="0"/>
              </a:spcBef>
              <a:spcAft>
                <a:spcPts val="0"/>
              </a:spcAft>
              <a:buClr>
                <a:srgbClr val="222222"/>
              </a:buClr>
              <a:buSzPts val="900"/>
              <a:buAutoNum type="arabicParenR"/>
            </a:pPr>
            <a:r>
              <a:rPr lang="en" sz="900">
                <a:solidFill>
                  <a:srgbClr val="222222"/>
                </a:solidFill>
              </a:rPr>
              <a:t>Goldsmid, H. J. (2014). Bismuth telluride and its alloys as materials for thermoelectric generation. </a:t>
            </a:r>
            <a:r>
              <a:rPr i="1" lang="en" sz="900">
                <a:solidFill>
                  <a:srgbClr val="222222"/>
                </a:solidFill>
              </a:rPr>
              <a:t>Materials</a:t>
            </a:r>
            <a:r>
              <a:rPr lang="en" sz="900">
                <a:solidFill>
                  <a:srgbClr val="222222"/>
                </a:solidFill>
              </a:rPr>
              <a:t>, </a:t>
            </a:r>
            <a:r>
              <a:rPr i="1" lang="en" sz="900">
                <a:solidFill>
                  <a:srgbClr val="222222"/>
                </a:solidFill>
              </a:rPr>
              <a:t>7</a:t>
            </a:r>
            <a:r>
              <a:rPr lang="en" sz="900">
                <a:solidFill>
                  <a:srgbClr val="222222"/>
                </a:solidFill>
              </a:rPr>
              <a:t>(4), 2577-2592.</a:t>
            </a:r>
            <a:endParaRPr sz="900">
              <a:solidFill>
                <a:srgbClr val="222222"/>
              </a:solidFill>
            </a:endParaRPr>
          </a:p>
          <a:p>
            <a:pPr indent="-285750" lvl="0" marL="457200" rtl="0" algn="l">
              <a:lnSpc>
                <a:spcPct val="115000"/>
              </a:lnSpc>
              <a:spcBef>
                <a:spcPts val="0"/>
              </a:spcBef>
              <a:spcAft>
                <a:spcPts val="0"/>
              </a:spcAft>
              <a:buClr>
                <a:srgbClr val="222222"/>
              </a:buClr>
              <a:buSzPts val="900"/>
              <a:buAutoNum type="arabicParenR"/>
            </a:pPr>
            <a:r>
              <a:rPr lang="en" sz="900">
                <a:solidFill>
                  <a:srgbClr val="222222"/>
                </a:solidFill>
              </a:rPr>
              <a:t>Lü, X. L., Xie, Y., &amp; Xie, H. (2018). Topological and magnetic phase transition in silicene-like zigzag nanoribbons. </a:t>
            </a:r>
            <a:r>
              <a:rPr i="1" lang="en" sz="900">
                <a:solidFill>
                  <a:srgbClr val="222222"/>
                </a:solidFill>
              </a:rPr>
              <a:t>New Journal of Physics</a:t>
            </a:r>
            <a:r>
              <a:rPr lang="en" sz="900">
                <a:solidFill>
                  <a:srgbClr val="222222"/>
                </a:solidFill>
              </a:rPr>
              <a:t>, </a:t>
            </a:r>
            <a:r>
              <a:rPr i="1" lang="en" sz="900">
                <a:solidFill>
                  <a:srgbClr val="222222"/>
                </a:solidFill>
              </a:rPr>
              <a:t>20</a:t>
            </a:r>
            <a:r>
              <a:rPr lang="en" sz="900">
                <a:solidFill>
                  <a:srgbClr val="222222"/>
                </a:solidFill>
              </a:rPr>
              <a:t>(4), 043054.</a:t>
            </a:r>
            <a:endParaRPr sz="900">
              <a:solidFill>
                <a:srgbClr val="222222"/>
              </a:solidFill>
            </a:endParaRPr>
          </a:p>
          <a:p>
            <a:pPr indent="-285750" lvl="0" marL="457200" rtl="0" algn="l">
              <a:lnSpc>
                <a:spcPct val="115000"/>
              </a:lnSpc>
              <a:spcBef>
                <a:spcPts val="0"/>
              </a:spcBef>
              <a:spcAft>
                <a:spcPts val="0"/>
              </a:spcAft>
              <a:buClr>
                <a:srgbClr val="222222"/>
              </a:buClr>
              <a:buSzPts val="900"/>
              <a:buAutoNum type="arabicParenR"/>
            </a:pPr>
            <a:r>
              <a:rPr lang="en" sz="900">
                <a:solidFill>
                  <a:srgbClr val="222222"/>
                </a:solidFill>
              </a:rPr>
              <a:t>Witting, I. T., Chasapis, T. C., Ricci, F., Peters, M., Heinz, N. A., Hautier, G., &amp; Snyder, G. J. (2019). The thermoelectric properties of bismuth telluride. </a:t>
            </a:r>
            <a:r>
              <a:rPr i="1" lang="en" sz="900">
                <a:solidFill>
                  <a:srgbClr val="222222"/>
                </a:solidFill>
              </a:rPr>
              <a:t>Advanced Electronic Materials</a:t>
            </a:r>
            <a:r>
              <a:rPr lang="en" sz="900">
                <a:solidFill>
                  <a:srgbClr val="222222"/>
                </a:solidFill>
              </a:rPr>
              <a:t>, </a:t>
            </a:r>
            <a:r>
              <a:rPr i="1" lang="en" sz="900">
                <a:solidFill>
                  <a:srgbClr val="222222"/>
                </a:solidFill>
              </a:rPr>
              <a:t>5</a:t>
            </a:r>
            <a:r>
              <a:rPr lang="en" sz="900">
                <a:solidFill>
                  <a:srgbClr val="222222"/>
                </a:solidFill>
              </a:rPr>
              <a:t>(6), 1800904.</a:t>
            </a:r>
            <a:endParaRPr sz="900">
              <a:solidFill>
                <a:srgbClr val="222222"/>
              </a:solidFill>
            </a:endParaRPr>
          </a:p>
          <a:p>
            <a:pPr indent="-285750" lvl="0" marL="457200" rtl="0" algn="l">
              <a:lnSpc>
                <a:spcPct val="115000"/>
              </a:lnSpc>
              <a:spcBef>
                <a:spcPts val="0"/>
              </a:spcBef>
              <a:spcAft>
                <a:spcPts val="0"/>
              </a:spcAft>
              <a:buClr>
                <a:srgbClr val="222222"/>
              </a:buClr>
              <a:buSzPts val="900"/>
              <a:buAutoNum type="arabicParenR"/>
            </a:pPr>
            <a:r>
              <a:rPr lang="en" sz="900">
                <a:solidFill>
                  <a:srgbClr val="222222"/>
                </a:solidFill>
              </a:rPr>
              <a:t>Xin, J., Tang, Y., Liu, Y., Zhao, X., Pan, H., &amp; Zhu, T. (2018). Valleytronics in thermoelectric materials. </a:t>
            </a:r>
            <a:r>
              <a:rPr i="1" lang="en" sz="900">
                <a:solidFill>
                  <a:srgbClr val="222222"/>
                </a:solidFill>
              </a:rPr>
              <a:t>npj Quantum Materials</a:t>
            </a:r>
            <a:r>
              <a:rPr lang="en" sz="900">
                <a:solidFill>
                  <a:srgbClr val="222222"/>
                </a:solidFill>
              </a:rPr>
              <a:t>, </a:t>
            </a:r>
            <a:r>
              <a:rPr i="1" lang="en" sz="900">
                <a:solidFill>
                  <a:srgbClr val="222222"/>
                </a:solidFill>
              </a:rPr>
              <a:t>3</a:t>
            </a:r>
            <a:r>
              <a:rPr lang="en" sz="900">
                <a:solidFill>
                  <a:srgbClr val="222222"/>
                </a:solidFill>
              </a:rPr>
              <a:t>(1), 1-10.</a:t>
            </a:r>
            <a:endParaRPr sz="900">
              <a:solidFill>
                <a:srgbClr val="222222"/>
              </a:solidFill>
            </a:endParaRPr>
          </a:p>
          <a:p>
            <a:pPr indent="-285750" lvl="0" marL="457200" rtl="0" algn="l">
              <a:lnSpc>
                <a:spcPct val="115000"/>
              </a:lnSpc>
              <a:spcBef>
                <a:spcPts val="0"/>
              </a:spcBef>
              <a:spcAft>
                <a:spcPts val="0"/>
              </a:spcAft>
              <a:buClr>
                <a:srgbClr val="222222"/>
              </a:buClr>
              <a:buSzPts val="900"/>
              <a:buAutoNum type="arabicParenR"/>
            </a:pPr>
            <a:r>
              <a:rPr lang="en" sz="900">
                <a:solidFill>
                  <a:srgbClr val="222222"/>
                </a:solidFill>
              </a:rPr>
              <a:t>Kou, X., Fan, Y., &amp; Wang, K. L. (2019). Review of quantum Hall trio. </a:t>
            </a:r>
            <a:r>
              <a:rPr i="1" lang="en" sz="900">
                <a:solidFill>
                  <a:srgbClr val="222222"/>
                </a:solidFill>
              </a:rPr>
              <a:t>Journal of Physics and Chemistry of Solids</a:t>
            </a:r>
            <a:r>
              <a:rPr lang="en" sz="900">
                <a:solidFill>
                  <a:srgbClr val="222222"/>
                </a:solidFill>
              </a:rPr>
              <a:t>, </a:t>
            </a:r>
            <a:r>
              <a:rPr i="1" lang="en" sz="900">
                <a:solidFill>
                  <a:srgbClr val="222222"/>
                </a:solidFill>
              </a:rPr>
              <a:t>128</a:t>
            </a:r>
            <a:r>
              <a:rPr lang="en" sz="900">
                <a:solidFill>
                  <a:srgbClr val="222222"/>
                </a:solidFill>
              </a:rPr>
              <a:t>, 2-23.</a:t>
            </a:r>
            <a:endParaRPr sz="900">
              <a:solidFill>
                <a:srgbClr val="222222"/>
              </a:solidFill>
            </a:endParaRPr>
          </a:p>
          <a:p>
            <a:pPr indent="-285750" lvl="0" marL="457200" rtl="0" algn="l">
              <a:lnSpc>
                <a:spcPct val="115000"/>
              </a:lnSpc>
              <a:spcBef>
                <a:spcPts val="0"/>
              </a:spcBef>
              <a:spcAft>
                <a:spcPts val="0"/>
              </a:spcAft>
              <a:buClr>
                <a:srgbClr val="222222"/>
              </a:buClr>
              <a:buSzPts val="900"/>
              <a:buAutoNum type="arabicParenR"/>
            </a:pPr>
            <a:r>
              <a:rPr lang="en" sz="900">
                <a:solidFill>
                  <a:srgbClr val="222222"/>
                </a:solidFill>
              </a:rPr>
              <a:t>Wang, L., Cai, K. F., Wang, Y. Y., Li, H., &amp; Wang, H. F. (2009). Thermoelectric properties of indium-filled skutterudites prepared by combining solvothermal synthesis and melting. </a:t>
            </a:r>
            <a:r>
              <a:rPr i="1" lang="en" sz="900">
                <a:solidFill>
                  <a:srgbClr val="222222"/>
                </a:solidFill>
              </a:rPr>
              <a:t>Applied Physics A</a:t>
            </a:r>
            <a:r>
              <a:rPr lang="en" sz="900">
                <a:solidFill>
                  <a:srgbClr val="222222"/>
                </a:solidFill>
              </a:rPr>
              <a:t>, </a:t>
            </a:r>
            <a:r>
              <a:rPr i="1" lang="en" sz="900">
                <a:solidFill>
                  <a:srgbClr val="222222"/>
                </a:solidFill>
              </a:rPr>
              <a:t>97</a:t>
            </a:r>
            <a:r>
              <a:rPr lang="en" sz="900">
                <a:solidFill>
                  <a:srgbClr val="222222"/>
                </a:solidFill>
              </a:rPr>
              <a:t>(4), 841-845.</a:t>
            </a:r>
            <a:endParaRPr sz="900">
              <a:solidFill>
                <a:srgbClr val="222222"/>
              </a:solidFill>
            </a:endParaRPr>
          </a:p>
          <a:p>
            <a:pPr indent="-285750" lvl="0" marL="457200" rtl="0" algn="l">
              <a:lnSpc>
                <a:spcPct val="115000"/>
              </a:lnSpc>
              <a:spcBef>
                <a:spcPts val="0"/>
              </a:spcBef>
              <a:spcAft>
                <a:spcPts val="0"/>
              </a:spcAft>
              <a:buClr>
                <a:srgbClr val="222222"/>
              </a:buClr>
              <a:buSzPts val="900"/>
              <a:buAutoNum type="arabicParenR"/>
            </a:pPr>
            <a:r>
              <a:rPr lang="en" sz="900">
                <a:solidFill>
                  <a:srgbClr val="222222"/>
                </a:solidFill>
              </a:rPr>
              <a:t>Aliabad, H. R., &amp; Rad, F. A. (2018). Structural, electronic and thermoelectric properties of bulk and monolayer of Sb2Se3 under high pressure: By GGA and mBJ approaches. </a:t>
            </a:r>
            <a:r>
              <a:rPr i="1" lang="en" sz="900">
                <a:solidFill>
                  <a:srgbClr val="222222"/>
                </a:solidFill>
              </a:rPr>
              <a:t>Physica B: Condensed Matter</a:t>
            </a:r>
            <a:r>
              <a:rPr lang="en" sz="900">
                <a:solidFill>
                  <a:srgbClr val="222222"/>
                </a:solidFill>
              </a:rPr>
              <a:t>, </a:t>
            </a:r>
            <a:r>
              <a:rPr i="1" lang="en" sz="900">
                <a:solidFill>
                  <a:srgbClr val="222222"/>
                </a:solidFill>
              </a:rPr>
              <a:t>545</a:t>
            </a:r>
            <a:r>
              <a:rPr lang="en" sz="900">
                <a:solidFill>
                  <a:srgbClr val="222222"/>
                </a:solidFill>
              </a:rPr>
              <a:t>, 275-284.</a:t>
            </a:r>
            <a:endParaRPr sz="900">
              <a:solidFill>
                <a:srgbClr val="222222"/>
              </a:solidFill>
            </a:endParaRPr>
          </a:p>
          <a:p>
            <a:pPr indent="-285750" lvl="0" marL="457200" rtl="0" algn="l">
              <a:lnSpc>
                <a:spcPct val="115000"/>
              </a:lnSpc>
              <a:spcBef>
                <a:spcPts val="0"/>
              </a:spcBef>
              <a:spcAft>
                <a:spcPts val="0"/>
              </a:spcAft>
              <a:buClr>
                <a:srgbClr val="222222"/>
              </a:buClr>
              <a:buSzPts val="900"/>
              <a:buAutoNum type="arabicParenR"/>
            </a:pPr>
            <a:r>
              <a:rPr lang="en" sz="900">
                <a:solidFill>
                  <a:srgbClr val="222222"/>
                </a:solidFill>
              </a:rPr>
              <a:t>Doert, T., &amp; Böttcher, P. (1994). Crystal structure of bismuth nonathallium hexatelluride, BiTl~ 9Te~ 6. </a:t>
            </a:r>
            <a:r>
              <a:rPr i="1" lang="en" sz="900">
                <a:solidFill>
                  <a:srgbClr val="222222"/>
                </a:solidFill>
              </a:rPr>
              <a:t>Zeitschrift fur Kristallographie</a:t>
            </a:r>
            <a:r>
              <a:rPr lang="en" sz="900">
                <a:solidFill>
                  <a:srgbClr val="222222"/>
                </a:solidFill>
              </a:rPr>
              <a:t>, </a:t>
            </a:r>
            <a:r>
              <a:rPr i="1" lang="en" sz="900">
                <a:solidFill>
                  <a:srgbClr val="222222"/>
                </a:solidFill>
              </a:rPr>
              <a:t>209</a:t>
            </a:r>
            <a:r>
              <a:rPr lang="en" sz="900">
                <a:solidFill>
                  <a:srgbClr val="222222"/>
                </a:solidFill>
              </a:rPr>
              <a:t>(1), 95-95.</a:t>
            </a:r>
            <a:endParaRPr sz="900">
              <a:solidFill>
                <a:srgbClr val="222222"/>
              </a:solidFill>
            </a:endParaRPr>
          </a:p>
          <a:p>
            <a:pPr indent="-285750" lvl="0" marL="457200" rtl="0" algn="l">
              <a:lnSpc>
                <a:spcPct val="115000"/>
              </a:lnSpc>
              <a:spcBef>
                <a:spcPts val="0"/>
              </a:spcBef>
              <a:spcAft>
                <a:spcPts val="0"/>
              </a:spcAft>
              <a:buClr>
                <a:srgbClr val="222222"/>
              </a:buClr>
              <a:buSzPts val="900"/>
              <a:buAutoNum type="arabicParenR"/>
            </a:pPr>
            <a:r>
              <a:rPr lang="en" sz="900">
                <a:solidFill>
                  <a:srgbClr val="222222"/>
                </a:solidFill>
              </a:rPr>
              <a:t>Tideswell, N. W., Kruse, F. H., &amp; McCullough, J. D. (1957). The crystal structure of antimony selenide, Sb2Se3. </a:t>
            </a:r>
            <a:r>
              <a:rPr i="1" lang="en" sz="900">
                <a:solidFill>
                  <a:srgbClr val="222222"/>
                </a:solidFill>
              </a:rPr>
              <a:t>Acta Crystallographica</a:t>
            </a:r>
            <a:r>
              <a:rPr lang="en" sz="900">
                <a:solidFill>
                  <a:srgbClr val="222222"/>
                </a:solidFill>
              </a:rPr>
              <a:t>, </a:t>
            </a:r>
            <a:r>
              <a:rPr i="1" lang="en" sz="900">
                <a:solidFill>
                  <a:srgbClr val="222222"/>
                </a:solidFill>
              </a:rPr>
              <a:t>10</a:t>
            </a:r>
            <a:r>
              <a:rPr lang="en" sz="900">
                <a:solidFill>
                  <a:srgbClr val="222222"/>
                </a:solidFill>
              </a:rPr>
              <a:t>(2), 99-102.</a:t>
            </a:r>
            <a:endParaRPr sz="900">
              <a:solidFill>
                <a:srgbClr val="222222"/>
              </a:solidFill>
            </a:endParaRPr>
          </a:p>
          <a:p>
            <a:pPr indent="-285750" lvl="0" marL="457200" rtl="0" algn="l">
              <a:lnSpc>
                <a:spcPct val="115000"/>
              </a:lnSpc>
              <a:spcBef>
                <a:spcPts val="0"/>
              </a:spcBef>
              <a:spcAft>
                <a:spcPts val="0"/>
              </a:spcAft>
              <a:buClr>
                <a:srgbClr val="222222"/>
              </a:buClr>
              <a:buSzPts val="900"/>
              <a:buAutoNum type="arabicParenR"/>
            </a:pPr>
            <a:r>
              <a:rPr lang="en" sz="900">
                <a:solidFill>
                  <a:srgbClr val="222222"/>
                </a:solidFill>
              </a:rPr>
              <a:t>Lange, P. W. (1939). Ein Vergleich zwischen Bi 2 Te 3 und Bi 2 Te 2 S. </a:t>
            </a:r>
            <a:r>
              <a:rPr i="1" lang="en" sz="900">
                <a:solidFill>
                  <a:srgbClr val="222222"/>
                </a:solidFill>
              </a:rPr>
              <a:t>Naturwissenschaften</a:t>
            </a:r>
            <a:r>
              <a:rPr lang="en" sz="900">
                <a:solidFill>
                  <a:srgbClr val="222222"/>
                </a:solidFill>
              </a:rPr>
              <a:t>, </a:t>
            </a:r>
            <a:r>
              <a:rPr i="1" lang="en" sz="900">
                <a:solidFill>
                  <a:srgbClr val="222222"/>
                </a:solidFill>
              </a:rPr>
              <a:t>27</a:t>
            </a:r>
            <a:r>
              <a:rPr lang="en" sz="900">
                <a:solidFill>
                  <a:srgbClr val="222222"/>
                </a:solidFill>
              </a:rPr>
              <a:t>(8), 133-134.</a:t>
            </a:r>
            <a:endParaRPr sz="9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8" name="Shape 98"/>
        <p:cNvGrpSpPr/>
        <p:nvPr/>
      </p:nvGrpSpPr>
      <p:grpSpPr>
        <a:xfrm>
          <a:off x="0" y="0"/>
          <a:ext cx="0" cy="0"/>
          <a:chOff x="0" y="0"/>
          <a:chExt cx="0" cy="0"/>
        </a:xfrm>
      </p:grpSpPr>
      <p:sp>
        <p:nvSpPr>
          <p:cNvPr id="99" name="Google Shape;99;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More Trials</a:t>
            </a:r>
            <a:endParaRPr/>
          </a:p>
        </p:txBody>
      </p:sp>
      <p:sp>
        <p:nvSpPr>
          <p:cNvPr id="100" name="Google Shape;100;p19"/>
          <p:cNvSpPr txBox="1"/>
          <p:nvPr>
            <p:ph idx="1" type="body"/>
          </p:nvPr>
        </p:nvSpPr>
        <p:spPr>
          <a:xfrm>
            <a:off x="0" y="2268825"/>
            <a:ext cx="3278400" cy="6273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en"/>
              <a:t>Small power increments</a:t>
            </a:r>
            <a:endParaRPr/>
          </a:p>
        </p:txBody>
      </p:sp>
      <p:pic>
        <p:nvPicPr>
          <p:cNvPr id="101" name="Google Shape;101;p19"/>
          <p:cNvPicPr preferRelativeResize="0"/>
          <p:nvPr/>
        </p:nvPicPr>
        <p:blipFill>
          <a:blip r:embed="rId3">
            <a:alphaModFix/>
          </a:blip>
          <a:stretch>
            <a:fillRect/>
          </a:stretch>
        </p:blipFill>
        <p:spPr>
          <a:xfrm>
            <a:off x="0" y="3081475"/>
            <a:ext cx="3278400" cy="2062025"/>
          </a:xfrm>
          <a:prstGeom prst="rect">
            <a:avLst/>
          </a:prstGeom>
          <a:noFill/>
          <a:ln>
            <a:noFill/>
          </a:ln>
        </p:spPr>
      </p:pic>
      <p:sp>
        <p:nvSpPr>
          <p:cNvPr id="102" name="Google Shape;102;p19"/>
          <p:cNvSpPr txBox="1"/>
          <p:nvPr>
            <p:ph idx="1" type="body"/>
          </p:nvPr>
        </p:nvSpPr>
        <p:spPr>
          <a:xfrm>
            <a:off x="3278400" y="2258100"/>
            <a:ext cx="3278400" cy="627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2. Reversed contacts</a:t>
            </a:r>
            <a:endParaRPr/>
          </a:p>
        </p:txBody>
      </p:sp>
      <p:pic>
        <p:nvPicPr>
          <p:cNvPr id="103" name="Google Shape;103;p19"/>
          <p:cNvPicPr preferRelativeResize="0"/>
          <p:nvPr/>
        </p:nvPicPr>
        <p:blipFill>
          <a:blip r:embed="rId4">
            <a:alphaModFix/>
          </a:blip>
          <a:stretch>
            <a:fillRect/>
          </a:stretch>
        </p:blipFill>
        <p:spPr>
          <a:xfrm>
            <a:off x="3382650" y="3081475"/>
            <a:ext cx="3051650" cy="20620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7" name="Shape 107"/>
        <p:cNvGrpSpPr/>
        <p:nvPr/>
      </p:nvGrpSpPr>
      <p:grpSpPr>
        <a:xfrm>
          <a:off x="0" y="0"/>
          <a:ext cx="0" cy="0"/>
          <a:chOff x="0" y="0"/>
          <a:chExt cx="0" cy="0"/>
        </a:xfrm>
      </p:grpSpPr>
      <p:sp>
        <p:nvSpPr>
          <p:cNvPr id="108" name="Google Shape;108;p20"/>
          <p:cNvSpPr txBox="1"/>
          <p:nvPr/>
        </p:nvSpPr>
        <p:spPr>
          <a:xfrm>
            <a:off x="323275" y="775975"/>
            <a:ext cx="86673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who combined melt spinning and spark plasma sintering. A ZT value of 1.5 at 400 K was found for p-type Bi0.5Sb1.5Te3 </a:t>
            </a:r>
            <a:endParaRPr/>
          </a:p>
          <a:p>
            <a:pPr indent="0" lvl="0" marL="0" rtl="0" algn="l">
              <a:spcBef>
                <a:spcPts val="0"/>
              </a:spcBef>
              <a:spcAft>
                <a:spcPts val="0"/>
              </a:spcAft>
              <a:buNone/>
            </a:pPr>
            <a:r>
              <a:rPr lang="en"/>
              <a:t>This, of course, may be an acceptable figure but it could, no doubt, be improved by orienting the grains, perhaps by extrusion. </a:t>
            </a:r>
            <a:endParaRPr/>
          </a:p>
          <a:p>
            <a:pPr indent="0" lvl="0" marL="0" rtl="0" algn="l">
              <a:spcBef>
                <a:spcPts val="0"/>
              </a:spcBef>
              <a:spcAft>
                <a:spcPts val="0"/>
              </a:spcAft>
              <a:buNone/>
            </a:pPr>
            <a:r>
              <a:t/>
            </a:r>
            <a:endParaRPr/>
          </a:p>
        </p:txBody>
      </p:sp>
      <p:sp>
        <p:nvSpPr>
          <p:cNvPr id="109" name="Google Shape;109;p20"/>
          <p:cNvSpPr txBox="1"/>
          <p:nvPr/>
        </p:nvSpPr>
        <p:spPr>
          <a:xfrm>
            <a:off x="287575" y="3227025"/>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https://www.nature.com/articles/s41598-020-74887-z</a:t>
            </a:r>
            <a:endParaRPr/>
          </a:p>
        </p:txBody>
      </p:sp>
      <p:sp>
        <p:nvSpPr>
          <p:cNvPr id="110" name="Google Shape;110;p20"/>
          <p:cNvSpPr txBox="1"/>
          <p:nvPr/>
        </p:nvSpPr>
        <p:spPr>
          <a:xfrm>
            <a:off x="287575" y="2198450"/>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https://www.ncbi.nlm.nih.gov/pmc/articles/PMC5453363/</a:t>
            </a:r>
            <a:endParaRPr/>
          </a:p>
        </p:txBody>
      </p:sp>
      <p:pic>
        <p:nvPicPr>
          <p:cNvPr id="111" name="Google Shape;111;p20"/>
          <p:cNvPicPr preferRelativeResize="0"/>
          <p:nvPr/>
        </p:nvPicPr>
        <p:blipFill>
          <a:blip r:embed="rId3">
            <a:alphaModFix/>
          </a:blip>
          <a:stretch>
            <a:fillRect/>
          </a:stretch>
        </p:blipFill>
        <p:spPr>
          <a:xfrm>
            <a:off x="3287575" y="1617963"/>
            <a:ext cx="5856425" cy="32421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5" name="Shape 115"/>
        <p:cNvGrpSpPr/>
        <p:nvPr/>
      </p:nvGrpSpPr>
      <p:grpSpPr>
        <a:xfrm>
          <a:off x="0" y="0"/>
          <a:ext cx="0" cy="0"/>
          <a:chOff x="0" y="0"/>
          <a:chExt cx="0" cy="0"/>
        </a:xfrm>
      </p:grpSpPr>
      <p:sp>
        <p:nvSpPr>
          <p:cNvPr id="116" name="Google Shape;116;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Thermoelectric Cube</a:t>
            </a:r>
            <a:endParaRPr/>
          </a:p>
        </p:txBody>
      </p:sp>
      <p:sp>
        <p:nvSpPr>
          <p:cNvPr id="117" name="Google Shape;117;p21"/>
          <p:cNvSpPr txBox="1"/>
          <p:nvPr/>
        </p:nvSpPr>
        <p:spPr>
          <a:xfrm>
            <a:off x="0" y="931000"/>
            <a:ext cx="6141900" cy="16407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Char char="●"/>
            </a:pPr>
            <a:r>
              <a:rPr lang="en"/>
              <a:t>10 x Thermoelectric Cooler Peltier Plates (</a:t>
            </a:r>
            <a:r>
              <a:rPr lang="en"/>
              <a:t>BiTe)</a:t>
            </a:r>
            <a:endParaRPr/>
          </a:p>
          <a:p>
            <a:pPr indent="-317500" lvl="0" marL="457200" rtl="0" algn="l">
              <a:lnSpc>
                <a:spcPct val="115000"/>
              </a:lnSpc>
              <a:spcBef>
                <a:spcPts val="0"/>
              </a:spcBef>
              <a:spcAft>
                <a:spcPts val="0"/>
              </a:spcAft>
              <a:buSzPts val="1400"/>
              <a:buChar char="●"/>
            </a:pPr>
            <a:r>
              <a:rPr lang="en"/>
              <a:t>Cold sides on interior / Hot sides on exterior</a:t>
            </a:r>
            <a:endParaRPr/>
          </a:p>
          <a:p>
            <a:pPr indent="-317500" lvl="0" marL="457200" rtl="0" algn="l">
              <a:lnSpc>
                <a:spcPct val="115000"/>
              </a:lnSpc>
              <a:spcBef>
                <a:spcPts val="0"/>
              </a:spcBef>
              <a:spcAft>
                <a:spcPts val="0"/>
              </a:spcAft>
              <a:buSzPts val="1400"/>
              <a:buChar char="●"/>
            </a:pPr>
            <a:r>
              <a:rPr lang="en"/>
              <a:t>Double-stacked</a:t>
            </a:r>
            <a:endParaRPr/>
          </a:p>
          <a:p>
            <a:pPr indent="-317500" lvl="0" marL="457200" rtl="0" algn="l">
              <a:lnSpc>
                <a:spcPct val="115000"/>
              </a:lnSpc>
              <a:spcBef>
                <a:spcPts val="0"/>
              </a:spcBef>
              <a:spcAft>
                <a:spcPts val="0"/>
              </a:spcAft>
              <a:buSzPts val="1400"/>
              <a:buChar char="●"/>
            </a:pPr>
            <a:r>
              <a:rPr lang="en"/>
              <a:t>Aluminum heat sinks</a:t>
            </a:r>
            <a:endParaRPr/>
          </a:p>
          <a:p>
            <a:pPr indent="-317500" lvl="1" marL="914400" rtl="0" algn="l">
              <a:lnSpc>
                <a:spcPct val="115000"/>
              </a:lnSpc>
              <a:spcBef>
                <a:spcPts val="0"/>
              </a:spcBef>
              <a:spcAft>
                <a:spcPts val="0"/>
              </a:spcAft>
              <a:buSzPts val="1400"/>
              <a:buChar char="○"/>
            </a:pPr>
            <a:r>
              <a:rPr lang="en"/>
              <a:t>4 x small heat sinks (sides)</a:t>
            </a:r>
            <a:endParaRPr/>
          </a:p>
          <a:p>
            <a:pPr indent="-317500" lvl="1" marL="914400" rtl="0" algn="l">
              <a:lnSpc>
                <a:spcPct val="115000"/>
              </a:lnSpc>
              <a:spcBef>
                <a:spcPts val="0"/>
              </a:spcBef>
              <a:spcAft>
                <a:spcPts val="0"/>
              </a:spcAft>
              <a:buSzPts val="1400"/>
              <a:buChar char="○"/>
            </a:pPr>
            <a:r>
              <a:rPr lang="en"/>
              <a:t>1 x large heat sink (bottom)</a:t>
            </a:r>
            <a:endParaRPr/>
          </a:p>
          <a:p>
            <a:pPr indent="-317500" lvl="0" marL="457200" rtl="0" algn="l">
              <a:lnSpc>
                <a:spcPct val="115000"/>
              </a:lnSpc>
              <a:spcBef>
                <a:spcPts val="0"/>
              </a:spcBef>
              <a:spcAft>
                <a:spcPts val="0"/>
              </a:spcAft>
              <a:buSzPts val="1400"/>
              <a:buChar char="●"/>
            </a:pPr>
            <a:r>
              <a:rPr lang="en"/>
              <a:t>Thermal paste between layers</a:t>
            </a:r>
            <a:endParaRPr/>
          </a:p>
          <a:p>
            <a:pPr indent="-317500" lvl="0" marL="457200" rtl="0" algn="l">
              <a:lnSpc>
                <a:spcPct val="115000"/>
              </a:lnSpc>
              <a:spcBef>
                <a:spcPts val="0"/>
              </a:spcBef>
              <a:spcAft>
                <a:spcPts val="0"/>
              </a:spcAft>
              <a:buSzPts val="1400"/>
              <a:buChar char="●"/>
            </a:pPr>
            <a:r>
              <a:rPr lang="en"/>
              <a:t>Water contact on outside and inside</a:t>
            </a:r>
            <a:endParaRPr/>
          </a:p>
        </p:txBody>
      </p:sp>
      <p:pic>
        <p:nvPicPr>
          <p:cNvPr id="118" name="Google Shape;118;p21"/>
          <p:cNvPicPr preferRelativeResize="0"/>
          <p:nvPr/>
        </p:nvPicPr>
        <p:blipFill>
          <a:blip r:embed="rId3">
            <a:alphaModFix/>
          </a:blip>
          <a:stretch>
            <a:fillRect/>
          </a:stretch>
        </p:blipFill>
        <p:spPr>
          <a:xfrm>
            <a:off x="-862000" y="2609425"/>
            <a:ext cx="4675101" cy="2692475"/>
          </a:xfrm>
          <a:prstGeom prst="rect">
            <a:avLst/>
          </a:prstGeom>
          <a:noFill/>
          <a:ln>
            <a:noFill/>
          </a:ln>
        </p:spPr>
      </p:pic>
      <p:pic>
        <p:nvPicPr>
          <p:cNvPr id="119" name="Google Shape;119;p21"/>
          <p:cNvPicPr preferRelativeResize="0"/>
          <p:nvPr/>
        </p:nvPicPr>
        <p:blipFill>
          <a:blip r:embed="rId4">
            <a:alphaModFix/>
          </a:blip>
          <a:stretch>
            <a:fillRect/>
          </a:stretch>
        </p:blipFill>
        <p:spPr>
          <a:xfrm>
            <a:off x="6622125" y="1781000"/>
            <a:ext cx="2521872" cy="3362496"/>
          </a:xfrm>
          <a:prstGeom prst="rect">
            <a:avLst/>
          </a:prstGeom>
          <a:noFill/>
          <a:ln>
            <a:noFill/>
          </a:ln>
        </p:spPr>
      </p:pic>
      <p:pic>
        <p:nvPicPr>
          <p:cNvPr id="120" name="Google Shape;120;p21"/>
          <p:cNvPicPr preferRelativeResize="0"/>
          <p:nvPr/>
        </p:nvPicPr>
        <p:blipFill>
          <a:blip r:embed="rId5">
            <a:alphaModFix/>
          </a:blip>
          <a:stretch>
            <a:fillRect/>
          </a:stretch>
        </p:blipFill>
        <p:spPr>
          <a:xfrm>
            <a:off x="3677350" y="2489300"/>
            <a:ext cx="2944776" cy="2870051"/>
          </a:xfrm>
          <a:prstGeom prst="rect">
            <a:avLst/>
          </a:prstGeom>
          <a:noFill/>
          <a:ln>
            <a:noFill/>
          </a:ln>
        </p:spPr>
      </p:pic>
      <p:pic>
        <p:nvPicPr>
          <p:cNvPr id="121" name="Google Shape;121;p21"/>
          <p:cNvPicPr preferRelativeResize="0"/>
          <p:nvPr/>
        </p:nvPicPr>
        <p:blipFill>
          <a:blip r:embed="rId6">
            <a:alphaModFix/>
          </a:blip>
          <a:stretch>
            <a:fillRect/>
          </a:stretch>
        </p:blipFill>
        <p:spPr>
          <a:xfrm>
            <a:off x="4419738" y="0"/>
            <a:ext cx="4874286" cy="1640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